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58" r:id="rId4"/>
    <p:sldMasterId id="2147483662" r:id="rId5"/>
    <p:sldMasterId id="2147483669" r:id="rId6"/>
  </p:sldMasterIdLst>
  <p:notesMasterIdLst>
    <p:notesMasterId r:id="rId8"/>
  </p:notesMasterIdLst>
  <p:handoutMasterIdLst>
    <p:handoutMasterId r:id="rId26"/>
  </p:handoutMasterIdLst>
  <p:sldIdLst>
    <p:sldId id="325" r:id="rId7"/>
    <p:sldId id="324" r:id="rId9"/>
    <p:sldId id="314" r:id="rId10"/>
    <p:sldId id="364" r:id="rId11"/>
    <p:sldId id="339" r:id="rId12"/>
    <p:sldId id="340" r:id="rId13"/>
    <p:sldId id="341" r:id="rId14"/>
    <p:sldId id="365" r:id="rId15"/>
    <p:sldId id="343" r:id="rId16"/>
    <p:sldId id="344" r:id="rId17"/>
    <p:sldId id="356" r:id="rId18"/>
    <p:sldId id="362" r:id="rId19"/>
    <p:sldId id="357" r:id="rId20"/>
    <p:sldId id="358" r:id="rId21"/>
    <p:sldId id="366" r:id="rId22"/>
    <p:sldId id="359" r:id="rId23"/>
    <p:sldId id="327" r:id="rId24"/>
    <p:sldId id="302" r:id="rId25"/>
  </p:sldIdLst>
  <p:sldSz cx="15360650" cy="86391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B9780"/>
    <a:srgbClr val="C8102E"/>
    <a:srgbClr val="6B8FB7"/>
    <a:srgbClr val="5F98BF"/>
    <a:srgbClr val="C7000B"/>
    <a:srgbClr val="1D1D1A"/>
    <a:srgbClr val="232424"/>
    <a:srgbClr val="151515"/>
    <a:srgbClr val="C0B3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6291" autoAdjust="0"/>
  </p:normalViewPr>
  <p:slideViewPr>
    <p:cSldViewPr snapToGrid="0" snapToObjects="1">
      <p:cViewPr varScale="1">
        <p:scale>
          <a:sx n="91" d="100"/>
          <a:sy n="91" d="100"/>
        </p:scale>
        <p:origin x="66" y="84"/>
      </p:cViewPr>
      <p:guideLst>
        <p:guide orient="horz" pos="2720"/>
        <p:guide pos="4751"/>
        <p:guide pos="4381"/>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fld>
            <a:endParaRPr lang="en-US"/>
          </a:p>
        </p:txBody>
      </p:sp>
      <p:sp>
        <p:nvSpPr>
          <p:cNvPr id="4" name="Slide Image Placeholder 3"/>
          <p:cNvSpPr>
            <a:spLocks noGrp="1" noRot="1" noChangeAspect="1"/>
          </p:cNvSpPr>
          <p:nvPr>
            <p:ph type="sldImg" idx="2"/>
          </p:nvPr>
        </p:nvSpPr>
        <p:spPr>
          <a:xfrm>
            <a:off x="685586" y="1143000"/>
            <a:ext cx="5486828"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800" algn="l" defTabSz="1219200" rtl="0" eaLnBrk="1" latinLnBrk="0" hangingPunct="1">
      <a:defRPr sz="1600" kern="1200">
        <a:solidFill>
          <a:schemeClr val="tx1"/>
        </a:solidFill>
        <a:latin typeface="+mn-lt"/>
        <a:ea typeface="+mn-ea"/>
        <a:cs typeface="+mn-cs"/>
      </a:defRPr>
    </a:lvl4pPr>
    <a:lvl5pPr marL="2438400" algn="l" defTabSz="1219200" rtl="0" eaLnBrk="1" latinLnBrk="0" hangingPunct="1">
      <a:defRPr sz="1600" kern="1200">
        <a:solidFill>
          <a:schemeClr val="tx1"/>
        </a:solidFill>
        <a:latin typeface="+mn-lt"/>
        <a:ea typeface="+mn-ea"/>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然后我们再来简单介绍一下我们训练时候所使用的一些</a:t>
            </a:r>
            <a:r>
              <a:rPr lang="en-US" altLang="zh-CN"/>
              <a:t>tricks, </a:t>
            </a:r>
            <a:r>
              <a:rPr lang="zh-CN" altLang="en-US"/>
              <a:t>首先我们使用了检索中常用的广义平均池化替代原始模型中使用的全局平均池化，在本任务中广义平均池化的效果超过了全局最大和平均池化</a:t>
            </a:r>
            <a:endParaRPr lang="zh-CN" altLang="en-US"/>
          </a:p>
          <a:p>
            <a:r>
              <a:rPr lang="zh-CN" altLang="en-US"/>
              <a:t>然后针对由于硬件限制导致的度量学习缺少样本对进行学习的情况，我们引入了</a:t>
            </a:r>
            <a:r>
              <a:rPr lang="en-US" altLang="zh-CN"/>
              <a:t>xbm</a:t>
            </a:r>
            <a:r>
              <a:rPr lang="zh-CN" altLang="en-US"/>
              <a:t>机制，将之前</a:t>
            </a:r>
            <a:r>
              <a:rPr lang="en-US" altLang="zh-CN"/>
              <a:t>batch</a:t>
            </a:r>
            <a:r>
              <a:rPr lang="zh-CN" altLang="en-US"/>
              <a:t>的样本的特征保存，然后与当前</a:t>
            </a:r>
            <a:r>
              <a:rPr lang="en-US" altLang="zh-CN"/>
              <a:t>batch</a:t>
            </a:r>
            <a:r>
              <a:rPr lang="zh-CN" altLang="en-US"/>
              <a:t>的样本共同计算损失，这样可以以一个比较小的代价获得大量的样本对，从而有助于难样本的挖掘，提升度量学习效果，</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训练时我们使用了混合精度训练，它可以提高训练效率并减少模型权重的大小，但对最终结果几乎不产生影响。对于学习率我们使用了预热机制以及两阶段的衰减，预热机制可以保持分布的平稳以及模型深层的稳定性，两阶段学习率衰减使得模型收敛的更优。</a:t>
            </a:r>
            <a:endParaRPr lang="zh-CN" altLang="en-US"/>
          </a:p>
          <a:p>
            <a:r>
              <a:rPr lang="zh-CN" altLang="en-US"/>
              <a:t>我们也加入了</a:t>
            </a:r>
            <a:r>
              <a:rPr lang="en-US" altLang="zh-CN"/>
              <a:t>bn neck</a:t>
            </a:r>
            <a:r>
              <a:rPr lang="zh-CN" altLang="en-US"/>
              <a:t>，将</a:t>
            </a:r>
            <a:r>
              <a:rPr lang="en-US" altLang="zh-CN"/>
              <a:t>bn</a:t>
            </a:r>
            <a:r>
              <a:rPr lang="zh-CN" altLang="en-US"/>
              <a:t>层前的特征计算度量学习损失，</a:t>
            </a:r>
            <a:r>
              <a:rPr lang="en-US" altLang="zh-CN"/>
              <a:t>bn</a:t>
            </a:r>
            <a:r>
              <a:rPr lang="zh-CN" altLang="en-US"/>
              <a:t>层后的特征计算分类学习损失，保</a:t>
            </a:r>
            <a:r>
              <a:rPr lang="zh-CN" altLang="en-US"/>
              <a:t>证度量学习损失和分类学习损失的同步收敛</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然后是推理阶段做的一些处理，我们在推理的时候加入了测试时的数据增强</a:t>
            </a:r>
            <a:r>
              <a:rPr lang="en-US" altLang="zh-CN"/>
              <a:t>TTA</a:t>
            </a:r>
            <a:r>
              <a:rPr lang="zh-CN" altLang="en-US"/>
              <a:t>，我们设计了两种</a:t>
            </a:r>
            <a:r>
              <a:rPr lang="en-US" altLang="zh-CN"/>
              <a:t>tta</a:t>
            </a:r>
            <a:r>
              <a:rPr lang="zh-CN" altLang="en-US"/>
              <a:t>方式，第一种是相对比较简单的</a:t>
            </a:r>
            <a:r>
              <a:rPr lang="en-US" altLang="zh-CN"/>
              <a:t>tta</a:t>
            </a:r>
            <a:r>
              <a:rPr lang="zh-CN" altLang="en-US"/>
              <a:t>方式，做了三种处理，而第二种是稍微复杂一点的，添加了</a:t>
            </a:r>
            <a:r>
              <a:rPr lang="en-US" altLang="zh-CN"/>
              <a:t>7</a:t>
            </a:r>
            <a:r>
              <a:rPr lang="zh-CN" altLang="en-US"/>
              <a:t>种处理，</a:t>
            </a:r>
            <a:r>
              <a:rPr lang="zh-CN" altLang="en-US"/>
              <a:t>比赛前</a:t>
            </a:r>
            <a:r>
              <a:rPr lang="en-US" altLang="zh-CN"/>
              <a:t>4</a:t>
            </a:r>
            <a:r>
              <a:rPr lang="zh-CN" altLang="en-US"/>
              <a:t>天采用的是第一钟，而为了获得更具竞争力的结果，我们在最后一天使用了第二种。</a:t>
            </a:r>
            <a:endParaRPr lang="zh-CN" altLang="en-US"/>
          </a:p>
          <a:p>
            <a:r>
              <a:rPr lang="zh-CN" altLang="en-US"/>
              <a:t>在获得图片特征之后，我们又基于</a:t>
            </a:r>
            <a:r>
              <a:rPr lang="en-US" altLang="zh-CN"/>
              <a:t>k</a:t>
            </a:r>
            <a:r>
              <a:rPr lang="zh-CN" altLang="en-US"/>
              <a:t>互惠近邻进行了重排序操作，首先得到查询图片的</a:t>
            </a:r>
            <a:r>
              <a:rPr lang="en-US" altLang="zh-CN"/>
              <a:t>k</a:t>
            </a:r>
            <a:r>
              <a:rPr lang="zh-CN" altLang="en-US"/>
              <a:t>近邻，记作候选对象，然后得到候选对象的</a:t>
            </a:r>
            <a:r>
              <a:rPr lang="en-US" altLang="zh-CN"/>
              <a:t>k</a:t>
            </a:r>
            <a:r>
              <a:rPr lang="zh-CN" altLang="en-US"/>
              <a:t>近邻，如果近邻种包含原查询图像，那么证明这个候选对象是正确的几率较大就相应的提高他的排名。</a:t>
            </a:r>
            <a:endParaRPr lang="zh-CN" altLang="en-US"/>
          </a:p>
          <a:p>
            <a:r>
              <a:rPr lang="zh-CN" altLang="en-US"/>
              <a:t>最终我们又对多个模型的结果进行了集成，我们集成的方式是采用距离矩阵相加的方式。我们单模型的指标是</a:t>
            </a:r>
            <a:r>
              <a:rPr lang="en-US" altLang="zh-CN"/>
              <a:t>0.6555</a:t>
            </a:r>
            <a:r>
              <a:rPr lang="zh-CN" altLang="en-US"/>
              <a:t>，双模型是</a:t>
            </a:r>
            <a:r>
              <a:rPr lang="en-US" altLang="zh-CN"/>
              <a:t>0.6597</a:t>
            </a:r>
            <a:r>
              <a:rPr lang="zh-CN" altLang="en-US"/>
              <a:t>，三模型是</a:t>
            </a:r>
            <a:r>
              <a:rPr lang="en-US" altLang="zh-CN"/>
              <a:t>0.6607</a:t>
            </a:r>
            <a:r>
              <a:rPr lang="zh-CN" altLang="en-US"/>
              <a:t>，在满足模型大小小于</a:t>
            </a:r>
            <a:r>
              <a:rPr lang="en-US" altLang="zh-CN"/>
              <a:t>500mb</a:t>
            </a:r>
            <a:r>
              <a:rPr lang="zh-CN" altLang="en-US"/>
              <a:t>的前提下，</a:t>
            </a:r>
            <a:r>
              <a:rPr lang="zh-CN" altLang="en-US"/>
              <a:t>在比赛最后一个小时我们又提交了</a:t>
            </a:r>
            <a:r>
              <a:rPr lang="en-US" altLang="zh-CN"/>
              <a:t>6</a:t>
            </a:r>
            <a:r>
              <a:rPr lang="zh-CN" altLang="en-US"/>
              <a:t>模型集成的结果是</a:t>
            </a:r>
            <a:r>
              <a:rPr lang="en-US" altLang="zh-CN"/>
              <a:t>0.6612</a:t>
            </a:r>
            <a:r>
              <a:rPr lang="zh-CN" altLang="en-US"/>
              <a:t>左右</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左边是我们使用的一些模块和</a:t>
            </a:r>
            <a:r>
              <a:rPr lang="en-US" altLang="zh-CN"/>
              <a:t>trick</a:t>
            </a:r>
            <a:r>
              <a:rPr lang="zh-CN" altLang="en-US"/>
              <a:t>的结果，右边是本次比赛的自动化评分的一个结果，我们在决赛中取得了第三的位次。</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是总结部分，我们这次根据测试集的特点，设计了多种数据增强方法，更好的应对了测试集旋转和翻转变化，第二我们设计了基于条状切分的细节增强模块和多尺度特征融合模块来获得更好的特征表示，我们也借鉴了一些</a:t>
            </a:r>
            <a:r>
              <a:rPr lang="en-US" altLang="zh-CN"/>
              <a:t>Re-ID</a:t>
            </a:r>
            <a:r>
              <a:rPr lang="zh-CN" altLang="en-US"/>
              <a:t>领域的一些比较不错的工作，将其迁移到数码产品检索任务中，发现很多都是</a:t>
            </a:r>
            <a:r>
              <a:rPr lang="en-US" altLang="zh-CN"/>
              <a:t>work</a:t>
            </a:r>
            <a:r>
              <a:rPr lang="zh-CN" altLang="en-US"/>
              <a:t>的，我们的方法最终使用全局特征进行检索，相对更容易进行扩展与部署。未来展望的话，首先是数据库中既包含粗粒度样本也包含细粒度样本，如果可以分别针对粗粒度和细粒度采取不同的处理方式可能会更好。有极少一部分图片存在着椒盐噪声，在识别的时候会产生干扰，但由于这样的样本较少，我们没有去做处理。引入更加丰富的注意力机制和细节增强机制，增强网络的辨别能力，还有需要优化模型的效率，去满足落地的需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首先介绍一下我们的团队，我们的队员是来自山东大学和西安电子科技大学的三名研二的学生，指导老师是山东建筑大学的聂秀山老师</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这是我们今天答辩的目录，我将从赛题分析，方法实现和总结三部分来进行我们今天的答辩</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首先对赛题做一个简单的回顾，本次比赛需要基于给定的数码设备图像数据集构建图像检索模型，即给定一张含有数码设备的查询图片，算法需要在图库集中查找并返回含有该商品的图片。本次比赛需要返回</a:t>
            </a:r>
            <a:r>
              <a:rPr lang="en-US" altLang="zh-CN"/>
              <a:t>rank10</a:t>
            </a:r>
            <a:r>
              <a:rPr lang="zh-CN" altLang="en-US"/>
              <a:t>结果。然后这次比赛的要求是模型大小小于</a:t>
            </a:r>
            <a:r>
              <a:rPr lang="en-US" altLang="zh-CN"/>
              <a:t>500mb</a:t>
            </a:r>
            <a:r>
              <a:rPr lang="zh-CN" altLang="en-US"/>
              <a:t>，可以使用</a:t>
            </a:r>
            <a:r>
              <a:rPr lang="en-US" altLang="zh-CN"/>
              <a:t>imagenet</a:t>
            </a:r>
            <a:r>
              <a:rPr lang="zh-CN" altLang="en-US"/>
              <a:t>预训练权重，但只能在发布的训练集上训练，测试集不能参与训练或进行额外标注，评估指标是百分之</a:t>
            </a:r>
            <a:r>
              <a:rPr lang="en-US" altLang="zh-CN"/>
              <a:t>50</a:t>
            </a:r>
            <a:r>
              <a:rPr lang="zh-CN" altLang="en-US"/>
              <a:t>的</a:t>
            </a:r>
            <a:r>
              <a:rPr lang="en-US" altLang="zh-CN"/>
              <a:t>map</a:t>
            </a:r>
            <a:r>
              <a:rPr lang="zh-CN" altLang="en-US"/>
              <a:t>和百分之</a:t>
            </a:r>
            <a:r>
              <a:rPr lang="en-US" altLang="zh-CN"/>
              <a:t>50</a:t>
            </a:r>
            <a:r>
              <a:rPr lang="zh-CN" altLang="en-US"/>
              <a:t>的</a:t>
            </a:r>
            <a:r>
              <a:rPr lang="en-US" altLang="zh-CN"/>
              <a:t>top one</a:t>
            </a:r>
            <a:r>
              <a:rPr lang="zh-CN" altLang="en-US"/>
              <a:t>指标。数据集方面，训练集有</a:t>
            </a:r>
            <a:r>
              <a:rPr lang="en-US" altLang="zh-CN"/>
              <a:t>3094</a:t>
            </a:r>
            <a:r>
              <a:rPr lang="zh-CN" altLang="en-US"/>
              <a:t>类共</a:t>
            </a:r>
            <a:r>
              <a:rPr lang="en-US" altLang="zh-CN"/>
              <a:t>6</a:t>
            </a:r>
            <a:r>
              <a:rPr lang="zh-CN" altLang="en-US"/>
              <a:t>万</a:t>
            </a:r>
            <a:r>
              <a:rPr lang="en-US" altLang="zh-CN"/>
              <a:t>8</a:t>
            </a:r>
            <a:r>
              <a:rPr lang="zh-CN" altLang="en-US"/>
              <a:t>千张图片，查询集有五万五千张图片，图库集有大约</a:t>
            </a:r>
            <a:r>
              <a:rPr lang="en-US" altLang="zh-CN"/>
              <a:t>3</a:t>
            </a:r>
            <a:r>
              <a:rPr lang="zh-CN" altLang="en-US"/>
              <a:t>万张照片</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经过对数据和任务的分析，我们得出以下几点挑战，首先是训练集的类别分布不均衡，是长尾分布的数据，第二，一些细粒度图片存在着类间差异小的问题，如上图所示的不同品牌的插座，另外还有一些类，它的类内差异比较大比如上图所示由于颜色和显示屏内容的不同导致的差异。第三，有些图片存在着复杂背景的影响。还有一点就是本次比赛的测试集加入了旋转和翻转处理，这对模型鲁棒性提出了更高的要求。</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针对上述的四点挑战，我们进行了如下一些处理，首先针对长尾数据，我们主要在采样上做了一些处理，我们使用了</a:t>
            </a:r>
            <a:r>
              <a:rPr lang="en-US" altLang="zh-CN"/>
              <a:t>PK</a:t>
            </a:r>
            <a:r>
              <a:rPr lang="zh-CN" altLang="en-US"/>
              <a:t>采样来保证一个</a:t>
            </a:r>
            <a:r>
              <a:rPr lang="en-US" altLang="zh-CN"/>
              <a:t>batch</a:t>
            </a:r>
            <a:r>
              <a:rPr lang="zh-CN" altLang="en-US"/>
              <a:t>里的类别数目平衡，同时我们也在训练的后期加入了平衡采样，将数目大于</a:t>
            </a:r>
            <a:r>
              <a:rPr lang="en-US" altLang="zh-CN"/>
              <a:t>20</a:t>
            </a:r>
            <a:r>
              <a:rPr lang="zh-CN" altLang="en-US"/>
              <a:t>的类别进行欠采样至</a:t>
            </a:r>
            <a:r>
              <a:rPr lang="en-US" altLang="zh-CN"/>
              <a:t>20</a:t>
            </a:r>
            <a:r>
              <a:rPr lang="zh-CN" altLang="en-US"/>
              <a:t>张，保证总体类别的基本平衡。</a:t>
            </a:r>
            <a:endParaRPr lang="zh-CN" altLang="en-US"/>
          </a:p>
          <a:p>
            <a:r>
              <a:rPr lang="zh-CN" altLang="en-US"/>
              <a:t>针对背景，我们考虑到这次比赛只提供了</a:t>
            </a:r>
            <a:r>
              <a:rPr lang="en-US" altLang="zh-CN"/>
              <a:t>ID</a:t>
            </a:r>
            <a:r>
              <a:rPr lang="zh-CN" altLang="en-US"/>
              <a:t>标签，所以我们需要采取弱监督方法将目标物体检测出来。然后针对测试集图片的旋转和翻转问题，我们从两个方面考虑，一个是在训练阶段加入更多的有关旋转和翻转的数据增强，让模型更加鲁棒，第二个是在测试阶段，融合更多旋转和翻转特征，丰富特征内容。针对类间差异小和类内差异大的问题，我们借鉴了</a:t>
            </a:r>
            <a:r>
              <a:rPr lang="en-US" altLang="zh-CN"/>
              <a:t>reid</a:t>
            </a:r>
            <a:r>
              <a:rPr lang="zh-CN" altLang="en-US"/>
              <a:t>领域常用的多任务框架</a:t>
            </a:r>
            <a:r>
              <a:rPr lang="en-US" altLang="zh-CN"/>
              <a:t>strong baseline</a:t>
            </a:r>
            <a:r>
              <a:rPr lang="zh-CN" altLang="en-US"/>
              <a:t>，利用度量学习和分类学习的多任务学习机制缓解类内差异大，类间差异小</a:t>
            </a:r>
            <a:r>
              <a:rPr lang="zh-CN" altLang="en-US"/>
              <a:t>的问题</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然后是方法实现部分，此部分我将详细介绍我们的方法的流程与细节</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首先是数据预处理部分，我们先进行了弱监督裁剪数据增强，首先利用原图和</a:t>
            </a:r>
            <a:r>
              <a:rPr lang="en-US" altLang="zh-CN"/>
              <a:t>Id</a:t>
            </a:r>
            <a:r>
              <a:rPr lang="zh-CN" altLang="en-US"/>
              <a:t>标签训练初始检索模型，利用初始检索模型得到图片特征图进而得到图片的热力响应图，根绝所设阈值产生目标物体的检测框，将物体从原图中剪切出来。第二种数据增强是随机擦除数据增强，将图片的某块区域进行随机的擦除，用平均值代替，降低过拟合的风险。然后我们也使用了填充、随机裁剪、标准化等一些常规的数据增强手段，另外针对测试集图片旋转和翻转问题，我们又在训练时加入了有关旋转和翻转的数据增强。采用的都是随机选择的方式。</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然后介绍我们的模型架构，我们在基线模型的基础上加入了两个模块，分别是基于条状切分的细节增强模块和多尺度特征融合模块，细节增强模块是将骨干网络第三阶段得到特征图在空间域上切分为两块，分别做预测，使得网络基于部分信息来完成预测任务，从而可以关注到更多的细节信息。而多尺度特征融合则是将语义信息较强的最后两个阶段的特征进行拼接融合，从而获得一个更好的特征表示。我们在训练的时候使用的是带有</a:t>
            </a:r>
            <a:r>
              <a:rPr lang="en-US" altLang="zh-CN"/>
              <a:t>batch hard</a:t>
            </a:r>
            <a:r>
              <a:rPr lang="zh-CN" altLang="en-US"/>
              <a:t>的三元组损失，而分类任务的损失函数是</a:t>
            </a:r>
            <a:r>
              <a:rPr lang="en-US" altLang="zh-CN"/>
              <a:t>softmax loss</a:t>
            </a:r>
            <a:r>
              <a:rPr lang="zh-CN" altLang="en-US"/>
              <a: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hinese text page">
    <p:bg>
      <p:bgPr>
        <a:solidFill>
          <a:srgbClr val="232424"/>
        </a:solidFill>
        <a:effectLst/>
      </p:bgPr>
    </p:bg>
    <p:spTree>
      <p:nvGrpSpPr>
        <p:cNvPr id="1" name=""/>
        <p:cNvGrpSpPr/>
        <p:nvPr/>
      </p:nvGrpSpPr>
      <p:grpSpPr>
        <a:xfrm>
          <a:off x="0" y="0"/>
          <a:ext cx="0" cy="0"/>
          <a:chOff x="0" y="0"/>
          <a:chExt cx="0" cy="0"/>
        </a:xfrm>
      </p:grpSpPr>
      <p:sp>
        <p:nvSpPr>
          <p:cNvPr id="2" name="文本占位符 12"/>
          <p:cNvSpPr>
            <a:spLocks noGrp="1"/>
          </p:cNvSpPr>
          <p:nvPr>
            <p:ph type="body" sz="quarter" idx="14" hasCustomPrompt="1"/>
          </p:nvPr>
        </p:nvSpPr>
        <p:spPr>
          <a:xfrm>
            <a:off x="1142073" y="3314400"/>
            <a:ext cx="5453637" cy="1216000"/>
          </a:xfrm>
          <a:prstGeom prst="rect">
            <a:avLst/>
          </a:prstGeom>
        </p:spPr>
        <p:txBody>
          <a:bodyPr/>
          <a:lstStyle>
            <a:lvl1pPr marL="0" indent="0">
              <a:lnSpc>
                <a:spcPct val="100000"/>
              </a:lnSpc>
              <a:buFontTx/>
              <a:buNone/>
              <a:defRPr sz="4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en-US" altLang="zh-CN" dirty="0"/>
              <a:t>这是分隔页-40pt </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自定义版式">
    <p:spTree>
      <p:nvGrpSpPr>
        <p:cNvPr id="1" name=""/>
        <p:cNvGrpSpPr/>
        <p:nvPr/>
      </p:nvGrpSpPr>
      <p:grpSpPr>
        <a:xfrm>
          <a:off x="0" y="0"/>
          <a:ext cx="0" cy="0"/>
          <a:chOff x="0" y="0"/>
          <a:chExt cx="0" cy="0"/>
        </a:xfrm>
      </p:grpSpPr>
      <p:pic>
        <p:nvPicPr>
          <p:cNvPr id="3" name="图片 2" descr="ppt02.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359346" cy="8639175"/>
          </a:xfrm>
          <a:prstGeom prst="rect">
            <a:avLst/>
          </a:prstGeom>
        </p:spPr>
      </p:pic>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hinese text page">
    <p:bg>
      <p:bgPr>
        <a:solidFill>
          <a:srgbClr val="232424"/>
        </a:solidFill>
        <a:effectLst/>
      </p:bgPr>
    </p:bg>
    <p:spTree>
      <p:nvGrpSpPr>
        <p:cNvPr id="1" name=""/>
        <p:cNvGrpSpPr/>
        <p:nvPr/>
      </p:nvGrpSpPr>
      <p:grpSpPr>
        <a:xfrm>
          <a:off x="0" y="0"/>
          <a:ext cx="0" cy="0"/>
          <a:chOff x="0" y="0"/>
          <a:chExt cx="0" cy="0"/>
        </a:xfrm>
      </p:grpSpPr>
      <p:sp>
        <p:nvSpPr>
          <p:cNvPr id="2" name="文本占位符 12"/>
          <p:cNvSpPr>
            <a:spLocks noGrp="1"/>
          </p:cNvSpPr>
          <p:nvPr>
            <p:ph type="body" sz="quarter" idx="14" hasCustomPrompt="1"/>
          </p:nvPr>
        </p:nvSpPr>
        <p:spPr>
          <a:xfrm>
            <a:off x="1142073" y="3314400"/>
            <a:ext cx="5453637" cy="1216000"/>
          </a:xfrm>
          <a:prstGeom prst="rect">
            <a:avLst/>
          </a:prstGeom>
        </p:spPr>
        <p:txBody>
          <a:bodyPr/>
          <a:lstStyle>
            <a:lvl1pPr marL="0" indent="0">
              <a:lnSpc>
                <a:spcPct val="100000"/>
              </a:lnSpc>
              <a:buFontTx/>
              <a:buNone/>
              <a:defRPr sz="4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en-US" altLang="zh-CN" dirty="0"/>
              <a:t>这是分隔页-40pt </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hinese text page">
    <p:bg>
      <p:bgPr>
        <a:solidFill>
          <a:srgbClr val="232424"/>
        </a:solidFill>
        <a:effectLst/>
      </p:bgPr>
    </p:bg>
    <p:spTree>
      <p:nvGrpSpPr>
        <p:cNvPr id="1" name=""/>
        <p:cNvGrpSpPr/>
        <p:nvPr/>
      </p:nvGrpSpPr>
      <p:grpSpPr>
        <a:xfrm>
          <a:off x="0" y="0"/>
          <a:ext cx="0" cy="0"/>
          <a:chOff x="0" y="0"/>
          <a:chExt cx="0" cy="0"/>
        </a:xfrm>
      </p:grpSpPr>
      <p:sp>
        <p:nvSpPr>
          <p:cNvPr id="13" name="文本占位符 12"/>
          <p:cNvSpPr>
            <a:spLocks noGrp="1"/>
          </p:cNvSpPr>
          <p:nvPr>
            <p:ph type="body" sz="quarter" idx="14" hasCustomPrompt="1"/>
          </p:nvPr>
        </p:nvSpPr>
        <p:spPr>
          <a:xfrm>
            <a:off x="1142073" y="3314400"/>
            <a:ext cx="5453637" cy="1216000"/>
          </a:xfrm>
          <a:prstGeom prst="rect">
            <a:avLst/>
          </a:prstGeom>
        </p:spPr>
        <p:txBody>
          <a:bodyPr/>
          <a:lstStyle>
            <a:lvl1pPr marL="0" indent="0">
              <a:lnSpc>
                <a:spcPct val="100000"/>
              </a:lnSpc>
              <a:buFontTx/>
              <a:buNone/>
              <a:defRPr sz="4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en-US" altLang="zh-CN" dirty="0"/>
              <a:t>这是分隔页-40pt </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hinese text page">
    <p:bg>
      <p:bgPr>
        <a:solidFill>
          <a:srgbClr val="232424"/>
        </a:solidFill>
        <a:effectLst/>
      </p:bgPr>
    </p:bg>
    <p:spTree>
      <p:nvGrpSpPr>
        <p:cNvPr id="1" name=""/>
        <p:cNvGrpSpPr/>
        <p:nvPr/>
      </p:nvGrpSpPr>
      <p:grpSpPr>
        <a:xfrm>
          <a:off x="0" y="0"/>
          <a:ext cx="0" cy="0"/>
          <a:chOff x="0" y="0"/>
          <a:chExt cx="0" cy="0"/>
        </a:xfrm>
      </p:grpSpPr>
      <p:sp>
        <p:nvSpPr>
          <p:cNvPr id="12" name="文本占位符 6"/>
          <p:cNvSpPr>
            <a:spLocks noGrp="1"/>
          </p:cNvSpPr>
          <p:nvPr>
            <p:ph type="body" sz="quarter" idx="13" hasCustomPrompt="1"/>
          </p:nvPr>
        </p:nvSpPr>
        <p:spPr>
          <a:xfrm>
            <a:off x="1841872" y="3388000"/>
            <a:ext cx="2960752" cy="2286400"/>
          </a:xfrm>
          <a:prstGeom prst="rect">
            <a:avLst/>
          </a:prstGeom>
        </p:spPr>
        <p:txBody>
          <a:bodyPr/>
          <a:lstStyle>
            <a:lvl1pPr marL="0" indent="0" eaLnBrk="1" fontAlgn="auto" latinLnBrk="0" hangingPunct="1">
              <a:lnSpc>
                <a:spcPct val="130000"/>
              </a:lnSpc>
              <a:spcBef>
                <a:spcPts val="0"/>
              </a:spcBef>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t>文本使用“微软雅黑”字体，字号最大不超过15pt，最小不少于10pt。</a:t>
            </a:r>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13" name="文本占位符 12"/>
          <p:cNvSpPr>
            <a:spLocks noGrp="1"/>
          </p:cNvSpPr>
          <p:nvPr>
            <p:ph type="body" sz="quarter" idx="14" hasCustomPrompt="1"/>
          </p:nvPr>
        </p:nvSpPr>
        <p:spPr>
          <a:xfrm>
            <a:off x="1841872" y="1839200"/>
            <a:ext cx="2803997"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a:t>
            </a:r>
            <a:endParaRPr lang="zh-CN" altLang="en-US" dirty="0"/>
          </a:p>
        </p:txBody>
      </p:sp>
      <p:sp>
        <p:nvSpPr>
          <p:cNvPr id="14" name="文本占位符 6"/>
          <p:cNvSpPr>
            <a:spLocks noGrp="1"/>
          </p:cNvSpPr>
          <p:nvPr>
            <p:ph type="body" sz="quarter" idx="15" hasCustomPrompt="1"/>
          </p:nvPr>
        </p:nvSpPr>
        <p:spPr>
          <a:xfrm>
            <a:off x="6011877" y="3388000"/>
            <a:ext cx="2960752"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15" name="文本占位符 14"/>
          <p:cNvSpPr>
            <a:spLocks noGrp="1"/>
          </p:cNvSpPr>
          <p:nvPr>
            <p:ph type="body" sz="quarter" idx="16" hasCustomPrompt="1"/>
          </p:nvPr>
        </p:nvSpPr>
        <p:spPr>
          <a:xfrm>
            <a:off x="6011877" y="1839200"/>
            <a:ext cx="2803997"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sym typeface="+mn-ea"/>
              </a:rPr>
              <a:t>-30pt </a:t>
            </a:r>
            <a:endParaRPr lang="zh-CN" altLang="en-US" dirty="0"/>
          </a:p>
        </p:txBody>
      </p:sp>
      <p:sp>
        <p:nvSpPr>
          <p:cNvPr id="16" name="文本占位符 6"/>
          <p:cNvSpPr>
            <a:spLocks noGrp="1"/>
          </p:cNvSpPr>
          <p:nvPr>
            <p:ph type="body" sz="quarter" idx="17" hasCustomPrompt="1"/>
          </p:nvPr>
        </p:nvSpPr>
        <p:spPr>
          <a:xfrm>
            <a:off x="10045921" y="3388000"/>
            <a:ext cx="2960752"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19" name="文本占位符 18"/>
          <p:cNvSpPr>
            <a:spLocks noGrp="1"/>
          </p:cNvSpPr>
          <p:nvPr>
            <p:ph type="body" sz="quarter" idx="18" hasCustomPrompt="1"/>
          </p:nvPr>
        </p:nvSpPr>
        <p:spPr>
          <a:xfrm>
            <a:off x="10045921" y="1839200"/>
            <a:ext cx="2803997"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sym typeface="+mn-ea"/>
              </a:rPr>
              <a:t>-30pt </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hinese text page">
    <p:bg>
      <p:bgPr>
        <a:solidFill>
          <a:srgbClr val="232424"/>
        </a:solid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3" hasCustomPrompt="1"/>
          </p:nvPr>
        </p:nvSpPr>
        <p:spPr>
          <a:xfrm>
            <a:off x="1341216" y="3710400"/>
            <a:ext cx="5690369"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10" name="文本占位符 9"/>
          <p:cNvSpPr>
            <a:spLocks noGrp="1"/>
          </p:cNvSpPr>
          <p:nvPr>
            <p:ph type="body" sz="quarter" idx="14" hasCustomPrompt="1"/>
          </p:nvPr>
        </p:nvSpPr>
        <p:spPr>
          <a:xfrm>
            <a:off x="1341216" y="2161600"/>
            <a:ext cx="5388056"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微软雅黑 粗体</a:t>
            </a:r>
            <a:endParaRPr lang="zh-CN" altLang="en-US" dirty="0"/>
          </a:p>
        </p:txBody>
      </p:sp>
      <p:sp>
        <p:nvSpPr>
          <p:cNvPr id="6" name="文本占位符 6"/>
          <p:cNvSpPr>
            <a:spLocks noGrp="1"/>
          </p:cNvSpPr>
          <p:nvPr>
            <p:ph type="body" sz="quarter" idx="15" hasCustomPrompt="1"/>
          </p:nvPr>
        </p:nvSpPr>
        <p:spPr>
          <a:xfrm>
            <a:off x="8198451" y="3710400"/>
            <a:ext cx="5690369"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7" name="文本占位符 6"/>
          <p:cNvSpPr>
            <a:spLocks noGrp="1"/>
          </p:cNvSpPr>
          <p:nvPr>
            <p:ph type="body" sz="quarter" idx="16" hasCustomPrompt="1"/>
          </p:nvPr>
        </p:nvSpPr>
        <p:spPr>
          <a:xfrm>
            <a:off x="8198451" y="2161600"/>
            <a:ext cx="5388056"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微软雅黑 粗体</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7511448" y="1955200"/>
            <a:ext cx="7849751" cy="5076800"/>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9" name="文本占位符 6"/>
          <p:cNvSpPr>
            <a:spLocks noGrp="1"/>
          </p:cNvSpPr>
          <p:nvPr>
            <p:ph type="body" sz="quarter" idx="13" hasCustomPrompt="1"/>
          </p:nvPr>
        </p:nvSpPr>
        <p:spPr>
          <a:xfrm>
            <a:off x="1331618" y="3470400"/>
            <a:ext cx="4650667"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10" name="文本占位符 9"/>
          <p:cNvSpPr>
            <a:spLocks noGrp="1"/>
          </p:cNvSpPr>
          <p:nvPr>
            <p:ph type="body" sz="quarter" idx="14" hasCustomPrompt="1"/>
          </p:nvPr>
        </p:nvSpPr>
        <p:spPr>
          <a:xfrm>
            <a:off x="1331618" y="1921600"/>
            <a:ext cx="4404338"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微软雅黑 粗体</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800" y="1829993"/>
            <a:ext cx="15361998" cy="4019732"/>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9" name="文本占位符 6"/>
          <p:cNvSpPr>
            <a:spLocks noGrp="1"/>
          </p:cNvSpPr>
          <p:nvPr>
            <p:ph type="body" sz="quarter" idx="13" hasCustomPrompt="1"/>
          </p:nvPr>
        </p:nvSpPr>
        <p:spPr>
          <a:xfrm>
            <a:off x="1331618" y="6667455"/>
            <a:ext cx="12318070" cy="7160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10" name="文本占位符 9"/>
          <p:cNvSpPr>
            <a:spLocks noGrp="1"/>
          </p:cNvSpPr>
          <p:nvPr>
            <p:ph type="body" sz="quarter" idx="14" hasCustomPrompt="1"/>
          </p:nvPr>
        </p:nvSpPr>
        <p:spPr>
          <a:xfrm>
            <a:off x="1331618" y="6067200"/>
            <a:ext cx="7963318" cy="406400"/>
          </a:xfrm>
          <a:prstGeom prst="rect">
            <a:avLst/>
          </a:prstGeom>
        </p:spPr>
        <p:txBody>
          <a:bodyPr/>
          <a:lstStyle>
            <a:lvl1pPr marL="0" indent="0">
              <a:lnSpc>
                <a:spcPct val="100000"/>
              </a:lnSpc>
              <a:buFontTx/>
              <a:buNone/>
              <a:defRPr sz="24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-24pt 微软雅黑 粗体</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5"/>
          <p:cNvSpPr>
            <a:spLocks noGrp="1"/>
          </p:cNvSpPr>
          <p:nvPr>
            <p:ph type="pic" sz="quarter" idx="11"/>
          </p:nvPr>
        </p:nvSpPr>
        <p:spPr>
          <a:xfrm>
            <a:off x="-635" y="2004695"/>
            <a:ext cx="15361920" cy="6635115"/>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2" name="文本占位符 6"/>
          <p:cNvSpPr>
            <a:spLocks noGrp="1"/>
          </p:cNvSpPr>
          <p:nvPr>
            <p:ph type="body" sz="quarter" idx="13" hasCustomPrompt="1"/>
          </p:nvPr>
        </p:nvSpPr>
        <p:spPr>
          <a:xfrm>
            <a:off x="1331618" y="6667455"/>
            <a:ext cx="12318070" cy="7160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3" name="文本占位符 2"/>
          <p:cNvSpPr>
            <a:spLocks noGrp="1"/>
          </p:cNvSpPr>
          <p:nvPr>
            <p:ph type="body" sz="quarter" idx="14" hasCustomPrompt="1"/>
          </p:nvPr>
        </p:nvSpPr>
        <p:spPr>
          <a:xfrm>
            <a:off x="1331618" y="6067200"/>
            <a:ext cx="7963318" cy="406400"/>
          </a:xfrm>
          <a:prstGeom prst="rect">
            <a:avLst/>
          </a:prstGeom>
        </p:spPr>
        <p:txBody>
          <a:bodyPr/>
          <a:lstStyle>
            <a:lvl1pPr marL="0" indent="0">
              <a:lnSpc>
                <a:spcPct val="100000"/>
              </a:lnSpc>
              <a:buFontTx/>
              <a:buNone/>
              <a:defRPr sz="24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-24pt 微软雅黑 粗体</a:t>
            </a: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page">
    <p:bg>
      <p:bgPr>
        <a:solidFill>
          <a:srgbClr val="232424"/>
        </a:solidFill>
        <a:effectLst/>
      </p:bgPr>
    </p:bg>
    <p:spTree>
      <p:nvGrpSpPr>
        <p:cNvPr id="1" name=""/>
        <p:cNvGrpSpPr/>
        <p:nvPr/>
      </p:nvGrpSpPr>
      <p:grpSpPr>
        <a:xfrm>
          <a:off x="0" y="0"/>
          <a:ext cx="0" cy="0"/>
          <a:chOff x="0" y="0"/>
          <a:chExt cx="0" cy="0"/>
        </a:xfrm>
      </p:grpSpPr>
      <p:pic>
        <p:nvPicPr>
          <p:cNvPr id="2" name="图片 1" descr="ppt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359346" cy="8639175"/>
          </a:xfrm>
          <a:prstGeom prst="rect">
            <a:avLst/>
          </a:prstGeom>
        </p:spPr>
      </p:pic>
      <p:sp>
        <p:nvSpPr>
          <p:cNvPr id="4" name="TextBox 3"/>
          <p:cNvSpPr txBox="1"/>
          <p:nvPr userDrawn="1"/>
        </p:nvSpPr>
        <p:spPr>
          <a:xfrm>
            <a:off x="1515043" y="1900150"/>
            <a:ext cx="4938470" cy="1753235"/>
          </a:xfrm>
          <a:prstGeom prst="rect">
            <a:avLst/>
          </a:prstGeom>
          <a:noFill/>
        </p:spPr>
        <p:txBody>
          <a:bodyPr wrap="square" rtlCol="0">
            <a:spAutoFit/>
          </a:bodyPr>
          <a:lstStyle/>
          <a:p>
            <a:pPr algn="l"/>
            <a:r>
              <a:rPr lang="zh-CN" altLang="en-US" sz="6000" b="1" dirty="0">
                <a:solidFill>
                  <a:schemeClr val="bg2"/>
                </a:solidFill>
              </a:rPr>
              <a:t>谢谢</a:t>
            </a:r>
            <a:endParaRPr lang="en-US" sz="6000" b="1" dirty="0">
              <a:solidFill>
                <a:schemeClr val="bg2"/>
              </a:solidFill>
            </a:endParaRPr>
          </a:p>
          <a:p>
            <a:pPr algn="l"/>
            <a:r>
              <a:rPr lang="en-US" sz="4800" b="1" dirty="0">
                <a:solidFill>
                  <a:schemeClr val="bg2"/>
                </a:solidFill>
              </a:rPr>
              <a:t>Thank you.</a:t>
            </a:r>
            <a:endParaRPr lang="en-US" sz="4800" b="1" dirty="0">
              <a:solidFill>
                <a:schemeClr val="bg2"/>
              </a:solidFill>
            </a:endParaRPr>
          </a:p>
        </p:txBody>
      </p:sp>
      <p:sp>
        <p:nvSpPr>
          <p:cNvPr id="5" name="Text Placeholder 1"/>
          <p:cNvSpPr txBox="1"/>
          <p:nvPr userDrawn="1"/>
        </p:nvSpPr>
        <p:spPr>
          <a:xfrm>
            <a:off x="1627904" y="4157345"/>
            <a:ext cx="4674870" cy="2557780"/>
          </a:xfrm>
          <a:prstGeom prst="rect">
            <a:avLst/>
          </a:prstGeom>
        </p:spPr>
        <p:txBody>
          <a:bodyPr lIns="0" tIns="0" rIns="0" bIns="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微软雅黑" panose="020B0503020204020204" pitchFamily="34" charset="-122"/>
                <a:ea typeface="微软雅黑"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Bef>
                <a:spcPts val="0"/>
              </a:spcBef>
            </a:pPr>
            <a:r>
              <a:rPr kumimoji="1" lang="en-US" altLang="zh-CN" sz="1050" b="1" baseline="0" dirty="0">
                <a:solidFill>
                  <a:schemeClr val="bg2"/>
                </a:solidFill>
                <a:latin typeface="+mj-lt"/>
              </a:rPr>
              <a:t>Copyright©2020 Huawei Technologies Co., Ltd.</a:t>
            </a:r>
            <a:br>
              <a:rPr kumimoji="1" lang="en-US" altLang="zh-CN" sz="1050" b="1" baseline="0" dirty="0">
                <a:solidFill>
                  <a:schemeClr val="bg2"/>
                </a:solidFill>
                <a:latin typeface="+mj-lt"/>
              </a:rPr>
            </a:br>
            <a:r>
              <a:rPr kumimoji="1" lang="en-US" altLang="zh-CN" sz="1050" b="1" baseline="0" dirty="0">
                <a:solidFill>
                  <a:schemeClr val="bg2"/>
                </a:solidFill>
                <a:latin typeface="+mj-lt"/>
              </a:rPr>
              <a:t>All Rights Reserved.</a:t>
            </a:r>
            <a:br>
              <a:rPr kumimoji="1" lang="en-US" altLang="zh-CN" sz="980" dirty="0">
                <a:solidFill>
                  <a:schemeClr val="bg2"/>
                </a:solidFill>
                <a:latin typeface="+mn-lt"/>
              </a:rPr>
            </a:br>
            <a:br>
              <a:rPr kumimoji="1" lang="en-US" altLang="zh-CN" sz="980" dirty="0">
                <a:solidFill>
                  <a:schemeClr val="bg2"/>
                </a:solidFill>
                <a:latin typeface="+mn-lt"/>
              </a:rPr>
            </a:br>
            <a:r>
              <a:rPr kumimoji="1" lang="en-US" altLang="zh-CN" sz="1050" baseline="0" dirty="0">
                <a:solidFill>
                  <a:schemeClr val="bg2"/>
                </a:solidFill>
                <a:latin typeface="+mn-lt"/>
                <a:cs typeface="Arial" panose="020B0604020202020204" pitchFamily="34" charset="0"/>
              </a:rPr>
              <a:t>The information in this document may contain predictive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statements including, without limitation, statements regarding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the future financial and operating results, future product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portfolio, new technology, etc. There are a number of factors that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could cause actual results and developments to differ materially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from those expressed or implied in the predictive statements.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Therefore, such information is provided for reference purpose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only and constitutes neither an offer nor an acceptance. Huawei </a:t>
            </a:r>
            <a:br>
              <a:rPr kumimoji="1" lang="en-US" altLang="zh-CN" sz="1050" baseline="0" dirty="0">
                <a:solidFill>
                  <a:schemeClr val="bg2"/>
                </a:solidFill>
                <a:latin typeface="+mn-lt"/>
                <a:cs typeface="Arial" panose="020B0604020202020204" pitchFamily="34" charset="0"/>
              </a:rPr>
            </a:br>
            <a:r>
              <a:rPr kumimoji="1" lang="en-US" altLang="zh-CN" sz="1050" baseline="0" dirty="0">
                <a:solidFill>
                  <a:schemeClr val="bg2"/>
                </a:solidFill>
                <a:latin typeface="+mn-lt"/>
                <a:cs typeface="Arial" panose="020B0604020202020204" pitchFamily="34" charset="0"/>
              </a:rPr>
              <a:t>may change the information at any time without notice. </a:t>
            </a:r>
            <a:endParaRPr kumimoji="1" lang="en-US" altLang="zh-CN" sz="1050" baseline="0" dirty="0">
              <a:solidFill>
                <a:schemeClr val="bg2"/>
              </a:solidFill>
              <a:latin typeface="+mn-lt"/>
              <a:cs typeface="Arial" panose="020B0604020202020204" pitchFamily="34" charset="0"/>
            </a:endParaRPr>
          </a:p>
          <a:p>
            <a:pPr fontAlgn="auto">
              <a:lnSpc>
                <a:spcPct val="150000"/>
              </a:lnSpc>
              <a:spcBef>
                <a:spcPts val="0"/>
              </a:spcBef>
            </a:pPr>
            <a:endParaRPr kumimoji="1" lang="en-US" altLang="zh-CN" sz="1050" baseline="0" dirty="0">
              <a:solidFill>
                <a:schemeClr val="bg2"/>
              </a:solidFill>
              <a:latin typeface="+mn-lt"/>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Chinese text page">
    <p:bg>
      <p:bgPr>
        <a:solidFill>
          <a:srgbClr val="232424"/>
        </a:solidFill>
        <a:effectLst/>
      </p:bgPr>
    </p:bg>
    <p:spTree>
      <p:nvGrpSpPr>
        <p:cNvPr id="1" name=""/>
        <p:cNvGrpSpPr/>
        <p:nvPr/>
      </p:nvGrpSpPr>
      <p:grpSpPr>
        <a:xfrm>
          <a:off x="0" y="0"/>
          <a:ext cx="0" cy="0"/>
          <a:chOff x="0" y="0"/>
          <a:chExt cx="0" cy="0"/>
        </a:xfrm>
      </p:grpSpPr>
      <p:sp>
        <p:nvSpPr>
          <p:cNvPr id="3" name="文本占位符 6"/>
          <p:cNvSpPr>
            <a:spLocks noGrp="1"/>
          </p:cNvSpPr>
          <p:nvPr>
            <p:ph type="body" sz="quarter" idx="13" hasCustomPrompt="1"/>
          </p:nvPr>
        </p:nvSpPr>
        <p:spPr>
          <a:xfrm>
            <a:off x="1841872" y="3388000"/>
            <a:ext cx="2960752" cy="2286400"/>
          </a:xfrm>
          <a:prstGeom prst="rect">
            <a:avLst/>
          </a:prstGeom>
        </p:spPr>
        <p:txBody>
          <a:bodyPr/>
          <a:lstStyle>
            <a:lvl1pPr marL="0" indent="0" eaLnBrk="1" fontAlgn="auto" latinLnBrk="0" hangingPunct="1">
              <a:lnSpc>
                <a:spcPct val="130000"/>
              </a:lnSpc>
              <a:spcBef>
                <a:spcPts val="0"/>
              </a:spcBef>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t>文本使用“微软雅黑”字体，字号最大不超过15pt，最小不少于10pt。</a:t>
            </a:r>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4" name="文本占位符 12"/>
          <p:cNvSpPr>
            <a:spLocks noGrp="1"/>
          </p:cNvSpPr>
          <p:nvPr>
            <p:ph type="body" sz="quarter" idx="14" hasCustomPrompt="1"/>
          </p:nvPr>
        </p:nvSpPr>
        <p:spPr>
          <a:xfrm>
            <a:off x="1841872" y="1839200"/>
            <a:ext cx="2803997"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a:t>
            </a:r>
            <a:endParaRPr lang="zh-CN" altLang="en-US" dirty="0"/>
          </a:p>
        </p:txBody>
      </p:sp>
      <p:sp>
        <p:nvSpPr>
          <p:cNvPr id="5" name="文本占位符 6"/>
          <p:cNvSpPr>
            <a:spLocks noGrp="1"/>
          </p:cNvSpPr>
          <p:nvPr>
            <p:ph type="body" sz="quarter" idx="15" hasCustomPrompt="1"/>
          </p:nvPr>
        </p:nvSpPr>
        <p:spPr>
          <a:xfrm>
            <a:off x="6011877" y="3388000"/>
            <a:ext cx="2960752"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6" name="文本占位符 14"/>
          <p:cNvSpPr>
            <a:spLocks noGrp="1"/>
          </p:cNvSpPr>
          <p:nvPr>
            <p:ph type="body" sz="quarter" idx="16" hasCustomPrompt="1"/>
          </p:nvPr>
        </p:nvSpPr>
        <p:spPr>
          <a:xfrm>
            <a:off x="6011877" y="1839200"/>
            <a:ext cx="2803997"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sym typeface="+mn-ea"/>
              </a:rPr>
              <a:t>-30pt </a:t>
            </a:r>
            <a:endParaRPr lang="zh-CN" altLang="en-US" dirty="0"/>
          </a:p>
        </p:txBody>
      </p:sp>
      <p:sp>
        <p:nvSpPr>
          <p:cNvPr id="7" name="文本占位符 6"/>
          <p:cNvSpPr>
            <a:spLocks noGrp="1"/>
          </p:cNvSpPr>
          <p:nvPr>
            <p:ph type="body" sz="quarter" idx="17" hasCustomPrompt="1"/>
          </p:nvPr>
        </p:nvSpPr>
        <p:spPr>
          <a:xfrm>
            <a:off x="10045921" y="3388000"/>
            <a:ext cx="2960752"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8" name="文本占位符 18"/>
          <p:cNvSpPr>
            <a:spLocks noGrp="1"/>
          </p:cNvSpPr>
          <p:nvPr>
            <p:ph type="body" sz="quarter" idx="18" hasCustomPrompt="1"/>
          </p:nvPr>
        </p:nvSpPr>
        <p:spPr>
          <a:xfrm>
            <a:off x="10045921" y="1839200"/>
            <a:ext cx="2803997"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sym typeface="+mn-ea"/>
              </a:rPr>
              <a:t>-30pt </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Chinese text page">
    <p:bg>
      <p:bgPr>
        <a:solidFill>
          <a:srgbClr val="232424"/>
        </a:solidFill>
        <a:effectLst/>
      </p:bgPr>
    </p:bg>
    <p:spTree>
      <p:nvGrpSpPr>
        <p:cNvPr id="1" name=""/>
        <p:cNvGrpSpPr/>
        <p:nvPr/>
      </p:nvGrpSpPr>
      <p:grpSpPr>
        <a:xfrm>
          <a:off x="0" y="0"/>
          <a:ext cx="0" cy="0"/>
          <a:chOff x="0" y="0"/>
          <a:chExt cx="0" cy="0"/>
        </a:xfrm>
      </p:grpSpPr>
      <p:sp>
        <p:nvSpPr>
          <p:cNvPr id="9" name="文本占位符 6"/>
          <p:cNvSpPr>
            <a:spLocks noGrp="1"/>
          </p:cNvSpPr>
          <p:nvPr>
            <p:ph type="body" sz="quarter" idx="13" hasCustomPrompt="1"/>
          </p:nvPr>
        </p:nvSpPr>
        <p:spPr>
          <a:xfrm>
            <a:off x="1341216" y="3710400"/>
            <a:ext cx="5690369"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10" name="文本占位符 9"/>
          <p:cNvSpPr>
            <a:spLocks noGrp="1"/>
          </p:cNvSpPr>
          <p:nvPr>
            <p:ph type="body" sz="quarter" idx="14" hasCustomPrompt="1"/>
          </p:nvPr>
        </p:nvSpPr>
        <p:spPr>
          <a:xfrm>
            <a:off x="1341216" y="2161600"/>
            <a:ext cx="5388056"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微软雅黑 粗体</a:t>
            </a:r>
            <a:endParaRPr lang="zh-CN" altLang="en-US" dirty="0"/>
          </a:p>
        </p:txBody>
      </p:sp>
      <p:sp>
        <p:nvSpPr>
          <p:cNvPr id="11" name="文本占位符 6"/>
          <p:cNvSpPr>
            <a:spLocks noGrp="1"/>
          </p:cNvSpPr>
          <p:nvPr>
            <p:ph type="body" sz="quarter" idx="15" hasCustomPrompt="1"/>
          </p:nvPr>
        </p:nvSpPr>
        <p:spPr>
          <a:xfrm>
            <a:off x="8198451" y="3710400"/>
            <a:ext cx="5690369"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12" name="文本占位符 6"/>
          <p:cNvSpPr>
            <a:spLocks noGrp="1"/>
          </p:cNvSpPr>
          <p:nvPr>
            <p:ph type="body" sz="quarter" idx="16" hasCustomPrompt="1"/>
          </p:nvPr>
        </p:nvSpPr>
        <p:spPr>
          <a:xfrm>
            <a:off x="8198451" y="2161600"/>
            <a:ext cx="5388056"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微软雅黑 粗体</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hinese text page">
    <p:bg>
      <p:bgPr>
        <a:solidFill>
          <a:srgbClr val="232424"/>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7511448" y="1955200"/>
            <a:ext cx="7849751" cy="5076800"/>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7" name="文本占位符 6"/>
          <p:cNvSpPr>
            <a:spLocks noGrp="1"/>
          </p:cNvSpPr>
          <p:nvPr>
            <p:ph type="body" sz="quarter" idx="13" hasCustomPrompt="1"/>
          </p:nvPr>
        </p:nvSpPr>
        <p:spPr>
          <a:xfrm>
            <a:off x="1331618" y="3470400"/>
            <a:ext cx="4650667" cy="22864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a:p>
            <a:pPr lvl="0"/>
            <a:endParaRPr lang="zh-CN" altLang="en-US" dirty="0"/>
          </a:p>
        </p:txBody>
      </p:sp>
      <p:sp>
        <p:nvSpPr>
          <p:cNvPr id="8" name="文本占位符 9"/>
          <p:cNvSpPr>
            <a:spLocks noGrp="1"/>
          </p:cNvSpPr>
          <p:nvPr>
            <p:ph type="body" sz="quarter" idx="14" hasCustomPrompt="1"/>
          </p:nvPr>
        </p:nvSpPr>
        <p:spPr>
          <a:xfrm>
            <a:off x="1331618" y="1921600"/>
            <a:ext cx="4404338" cy="1216000"/>
          </a:xfrm>
          <a:prstGeom prst="rect">
            <a:avLst/>
          </a:prstGeom>
        </p:spPr>
        <p:txBody>
          <a:bodyPr/>
          <a:lstStyle>
            <a:lvl1pPr marL="0" indent="0">
              <a:lnSpc>
                <a:spcPct val="100000"/>
              </a:lnSpc>
              <a:buFontTx/>
              <a:buNone/>
              <a:defRPr sz="30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-30pt 微软雅黑 粗体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hinese text page">
    <p:bg>
      <p:bgPr>
        <a:solidFill>
          <a:srgbClr val="232424"/>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0" y="1829993"/>
            <a:ext cx="15361998" cy="4019732"/>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7" name="文本占位符 6"/>
          <p:cNvSpPr>
            <a:spLocks noGrp="1"/>
          </p:cNvSpPr>
          <p:nvPr>
            <p:ph type="body" sz="quarter" idx="13" hasCustomPrompt="1"/>
          </p:nvPr>
        </p:nvSpPr>
        <p:spPr>
          <a:xfrm>
            <a:off x="1331618" y="6667455"/>
            <a:ext cx="12318070" cy="7160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8" name="文本占位符 9"/>
          <p:cNvSpPr>
            <a:spLocks noGrp="1"/>
          </p:cNvSpPr>
          <p:nvPr>
            <p:ph type="body" sz="quarter" idx="14" hasCustomPrompt="1"/>
          </p:nvPr>
        </p:nvSpPr>
        <p:spPr>
          <a:xfrm>
            <a:off x="1331618" y="6067200"/>
            <a:ext cx="7963318" cy="406400"/>
          </a:xfrm>
          <a:prstGeom prst="rect">
            <a:avLst/>
          </a:prstGeom>
        </p:spPr>
        <p:txBody>
          <a:bodyPr/>
          <a:lstStyle>
            <a:lvl1pPr marL="0" indent="0">
              <a:lnSpc>
                <a:spcPct val="100000"/>
              </a:lnSpc>
              <a:buFontTx/>
              <a:buNone/>
              <a:defRPr sz="24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-24pt 微软雅黑 粗体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hinese text page">
    <p:bg>
      <p:bgPr>
        <a:solidFill>
          <a:srgbClr val="232424"/>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0" y="1829993"/>
            <a:ext cx="15361998" cy="4019732"/>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7" name="文本占位符 6"/>
          <p:cNvSpPr>
            <a:spLocks noGrp="1"/>
          </p:cNvSpPr>
          <p:nvPr>
            <p:ph type="body" sz="quarter" idx="13" hasCustomPrompt="1"/>
          </p:nvPr>
        </p:nvSpPr>
        <p:spPr>
          <a:xfrm>
            <a:off x="1331618" y="6667455"/>
            <a:ext cx="12318070" cy="7160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8" name="文本占位符 9"/>
          <p:cNvSpPr>
            <a:spLocks noGrp="1"/>
          </p:cNvSpPr>
          <p:nvPr>
            <p:ph type="body" sz="quarter" idx="14" hasCustomPrompt="1"/>
          </p:nvPr>
        </p:nvSpPr>
        <p:spPr>
          <a:xfrm>
            <a:off x="1331618" y="6067200"/>
            <a:ext cx="7963318" cy="406400"/>
          </a:xfrm>
          <a:prstGeom prst="rect">
            <a:avLst/>
          </a:prstGeom>
        </p:spPr>
        <p:txBody>
          <a:bodyPr/>
          <a:lstStyle>
            <a:lvl1pPr marL="0" indent="0">
              <a:lnSpc>
                <a:spcPct val="100000"/>
              </a:lnSpc>
              <a:buFontTx/>
              <a:buNone/>
              <a:defRPr sz="24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-24pt 微软雅黑 粗体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hinese text page">
    <p:bg>
      <p:bgPr>
        <a:solidFill>
          <a:srgbClr val="232424"/>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0" y="1829993"/>
            <a:ext cx="15361998" cy="4019732"/>
          </a:xfrm>
          <a:prstGeom prst="rect">
            <a:avLst/>
          </a:prstGeom>
          <a:solidFill>
            <a:schemeClr val="bg1">
              <a:lumMod val="65000"/>
            </a:schemeClr>
          </a:solidFill>
        </p:spPr>
        <p:txBody>
          <a:bodyPr/>
          <a:lstStyle>
            <a:lvl1pPr>
              <a:defRPr>
                <a:latin typeface="微软雅黑" panose="020B0503020204020204" pitchFamily="34" charset="-122"/>
                <a:ea typeface="微软雅黑" panose="020B0503020204020204" pitchFamily="34" charset="-122"/>
              </a:defRPr>
            </a:lvl1pPr>
          </a:lstStyle>
          <a:p>
            <a:endParaRPr lang="id-ID"/>
          </a:p>
        </p:txBody>
      </p:sp>
      <p:sp>
        <p:nvSpPr>
          <p:cNvPr id="7" name="文本占位符 6"/>
          <p:cNvSpPr>
            <a:spLocks noGrp="1"/>
          </p:cNvSpPr>
          <p:nvPr>
            <p:ph type="body" sz="quarter" idx="13" hasCustomPrompt="1"/>
          </p:nvPr>
        </p:nvSpPr>
        <p:spPr>
          <a:xfrm>
            <a:off x="1331618" y="6667455"/>
            <a:ext cx="12318070" cy="716000"/>
          </a:xfrm>
          <a:prstGeom prst="rect">
            <a:avLst/>
          </a:prstGeom>
        </p:spPr>
        <p:txBody>
          <a:bodyPr/>
          <a:lstStyle>
            <a:lvl1pPr marL="0" indent="0">
              <a:lnSpc>
                <a:spcPct val="130000"/>
              </a:lnSpc>
              <a:buFontTx/>
              <a:buNone/>
              <a:defRPr sz="15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sym typeface="+mn-ea"/>
              </a:rPr>
              <a:t>文本使用“微软雅黑”字体，字号最大不超过15pt，最小不少于10pt。文本使用“微软雅黑”字体，字号最大不超过15pt，最小不少于10pt。文本使用“微软雅黑”字体，字号最大不超过15pt，最小不少于10pt。文本使用“微软雅黑”字体，字号最大不超过15pt，最小不少于10pt。</a:t>
            </a:r>
            <a:endParaRPr lang="zh-CN" altLang="en-US" dirty="0"/>
          </a:p>
        </p:txBody>
      </p:sp>
      <p:sp>
        <p:nvSpPr>
          <p:cNvPr id="8" name="文本占位符 9"/>
          <p:cNvSpPr>
            <a:spLocks noGrp="1"/>
          </p:cNvSpPr>
          <p:nvPr>
            <p:ph type="body" sz="quarter" idx="14" hasCustomPrompt="1"/>
          </p:nvPr>
        </p:nvSpPr>
        <p:spPr>
          <a:xfrm>
            <a:off x="1331618" y="6067200"/>
            <a:ext cx="7963318" cy="406400"/>
          </a:xfrm>
          <a:prstGeom prst="rect">
            <a:avLst/>
          </a:prstGeom>
        </p:spPr>
        <p:txBody>
          <a:bodyPr/>
          <a:lstStyle>
            <a:lvl1pPr marL="0" indent="0">
              <a:lnSpc>
                <a:spcPct val="100000"/>
              </a:lnSpc>
              <a:buFontTx/>
              <a:buNone/>
              <a:defRPr sz="240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sym typeface="+mn-ea"/>
              </a:rPr>
              <a:t>单击此处添加标题</a:t>
            </a:r>
            <a:r>
              <a:rPr lang="en-US" altLang="zh-CN" dirty="0"/>
              <a:t>-24pt 微软雅黑 粗体</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竖排标题和文本">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Chinese text page">
    <p:bg>
      <p:bgPr>
        <a:solidFill>
          <a:srgbClr val="232424"/>
        </a:solidFill>
        <a:effectLst/>
      </p:bgPr>
    </p:bg>
    <p:spTree>
      <p:nvGrpSpPr>
        <p:cNvPr id="1" name=""/>
        <p:cNvGrpSpPr/>
        <p:nvPr/>
      </p:nvGrpSpPr>
      <p:grpSpPr>
        <a:xfrm>
          <a:off x="0" y="0"/>
          <a:ext cx="0" cy="0"/>
          <a:chOff x="0" y="0"/>
          <a:chExt cx="0" cy="0"/>
        </a:xfrm>
      </p:grpSpPr>
      <p:sp>
        <p:nvSpPr>
          <p:cNvPr id="30" name="文本占位符 6"/>
          <p:cNvSpPr>
            <a:spLocks noGrp="1"/>
          </p:cNvSpPr>
          <p:nvPr>
            <p:ph type="body" sz="quarter" idx="13" hasCustomPrompt="1"/>
          </p:nvPr>
        </p:nvSpPr>
        <p:spPr>
          <a:xfrm>
            <a:off x="2439429" y="3751200"/>
            <a:ext cx="2551269" cy="2286400"/>
          </a:xfrm>
          <a:prstGeom prst="rect">
            <a:avLst/>
          </a:prstGeom>
        </p:spPr>
        <p:txBody>
          <a:bodyPr/>
          <a:lstStyle>
            <a:lvl1pPr marL="0" indent="0" eaLnBrk="1" fontAlgn="auto" latinLnBrk="0" hangingPunct="1">
              <a:lnSpc>
                <a:spcPct val="160000"/>
              </a:lnSpc>
              <a:spcBef>
                <a:spcPts val="0"/>
              </a:spcBef>
              <a:buFontTx/>
              <a:buNone/>
              <a:defRPr sz="22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lang="en-US" altLang="zh-CN" dirty="0"/>
              <a:t>1.1 目录标题</a:t>
            </a:r>
            <a:endParaRPr lang="en-US" altLang="zh-CN" dirty="0"/>
          </a:p>
          <a:p>
            <a:pPr lvl="0"/>
            <a:r>
              <a:rPr lang="zh-CN" altLang="en-US" dirty="0"/>
              <a:t>1.2 目录标题</a:t>
            </a:r>
            <a:endParaRPr lang="zh-CN" altLang="en-US" dirty="0"/>
          </a:p>
          <a:p>
            <a:pPr lvl="0"/>
            <a:r>
              <a:rPr lang="zh-CN" altLang="en-US" dirty="0"/>
              <a:t>1.3 目录标题</a:t>
            </a:r>
            <a:endParaRPr lang="zh-CN" altLang="en-US" dirty="0"/>
          </a:p>
          <a:p>
            <a:pPr lvl="0"/>
            <a:r>
              <a:rPr lang="zh-CN" altLang="en-US" dirty="0"/>
              <a:t>1.4 目录标题</a:t>
            </a:r>
            <a:endParaRPr lang="zh-CN" altLang="en-US" dirty="0"/>
          </a:p>
        </p:txBody>
      </p:sp>
      <p:sp>
        <p:nvSpPr>
          <p:cNvPr id="31" name="文本占位符 30"/>
          <p:cNvSpPr>
            <a:spLocks noGrp="1"/>
          </p:cNvSpPr>
          <p:nvPr>
            <p:ph type="body" sz="quarter" idx="14" hasCustomPrompt="1"/>
          </p:nvPr>
        </p:nvSpPr>
        <p:spPr>
          <a:xfrm>
            <a:off x="2439429" y="2777295"/>
            <a:ext cx="2803997" cy="732000"/>
          </a:xfrm>
          <a:prstGeom prst="rect">
            <a:avLst/>
          </a:prstGeom>
        </p:spPr>
        <p:txBody>
          <a:bodyPr/>
          <a:lstStyle>
            <a:lvl1pPr marL="0" indent="0">
              <a:lnSpc>
                <a:spcPct val="100000"/>
              </a:lnSpc>
              <a:buFontTx/>
              <a:buNone/>
              <a:defRPr sz="353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t>目录大纲</a:t>
            </a:r>
            <a:endParaRPr lang="zh-CN" altLang="en-US" dirty="0"/>
          </a:p>
        </p:txBody>
      </p:sp>
      <p:sp>
        <p:nvSpPr>
          <p:cNvPr id="32" name="文本占位符 31"/>
          <p:cNvSpPr>
            <a:spLocks noGrp="1"/>
          </p:cNvSpPr>
          <p:nvPr>
            <p:ph type="body" sz="quarter" idx="15" hasCustomPrompt="1"/>
          </p:nvPr>
        </p:nvSpPr>
        <p:spPr>
          <a:xfrm>
            <a:off x="1302155" y="2777295"/>
            <a:ext cx="1004512" cy="732000"/>
          </a:xfrm>
          <a:prstGeom prst="rect">
            <a:avLst/>
          </a:prstGeom>
        </p:spPr>
        <p:txBody>
          <a:bodyPr/>
          <a:lstStyle>
            <a:lvl1pPr marL="0" indent="0">
              <a:lnSpc>
                <a:spcPct val="100000"/>
              </a:lnSpc>
              <a:buFontTx/>
              <a:buNone/>
              <a:defRPr sz="3530" b="1">
                <a:solidFill>
                  <a:schemeClr val="tx2"/>
                </a:solidFill>
                <a:latin typeface="Huawei Sans Medium" panose="020C0603030203020204" charset="0"/>
                <a:ea typeface="微软雅黑" panose="020B0503020204020204" pitchFamily="34" charset="-122"/>
                <a:cs typeface="Huawei Sans Medium" panose="020C060303020302020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t>01</a:t>
            </a:r>
            <a:endParaRPr lang="zh-CN" altLang="en-US" dirty="0"/>
          </a:p>
        </p:txBody>
      </p:sp>
      <p:sp>
        <p:nvSpPr>
          <p:cNvPr id="33" name="文本占位符 6"/>
          <p:cNvSpPr>
            <a:spLocks noGrp="1"/>
          </p:cNvSpPr>
          <p:nvPr>
            <p:ph type="body" sz="quarter" idx="16" hasCustomPrompt="1"/>
          </p:nvPr>
        </p:nvSpPr>
        <p:spPr>
          <a:xfrm>
            <a:off x="6886851" y="3751200"/>
            <a:ext cx="2551269" cy="2286400"/>
          </a:xfrm>
          <a:prstGeom prst="rect">
            <a:avLst/>
          </a:prstGeom>
        </p:spPr>
        <p:txBody>
          <a:bodyPr vert="horz" rtlCol="0">
            <a:normAutofit/>
          </a:bodyPr>
          <a:lstStyle>
            <a:lvl1pPr marL="0" marR="0" lvl="0" indent="0" algn="l" defTabSz="1496695" rtl="0" eaLnBrk="1" fontAlgn="auto" latinLnBrk="0" hangingPunct="1">
              <a:lnSpc>
                <a:spcPct val="160000"/>
              </a:lnSpc>
              <a:spcBef>
                <a:spcPts val="0"/>
              </a:spcBef>
              <a:buClrTx/>
              <a:buSzTx/>
              <a:buFontTx/>
              <a:buNone/>
              <a:defRPr kumimoji="0" lang="en-US" altLang="zh-CN" sz="2200" b="0" i="0" u="none" strike="noStrike" kern="1200" cap="none" spc="0" normalizeH="0" baseline="0" noProof="1" dirty="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dirty="0">
                <a:sym typeface="+mn-ea"/>
              </a:rPr>
              <a:t>1.1 目录标题</a:t>
            </a:r>
            <a:endParaRPr dirty="0">
              <a:sym typeface="+mn-ea"/>
            </a:endParaRPr>
          </a:p>
          <a:p>
            <a:pPr lvl="0"/>
            <a:r>
              <a:rPr dirty="0">
                <a:sym typeface="+mn-ea"/>
              </a:rPr>
              <a:t>1.2 目录标题</a:t>
            </a:r>
            <a:endParaRPr dirty="0">
              <a:sym typeface="+mn-ea"/>
            </a:endParaRPr>
          </a:p>
          <a:p>
            <a:pPr lvl="0"/>
            <a:r>
              <a:rPr dirty="0">
                <a:sym typeface="+mn-ea"/>
              </a:rPr>
              <a:t>1.3 目录标题</a:t>
            </a:r>
            <a:endParaRPr dirty="0">
              <a:sym typeface="+mn-ea"/>
            </a:endParaRPr>
          </a:p>
          <a:p>
            <a:pPr lvl="0"/>
            <a:r>
              <a:rPr dirty="0">
                <a:sym typeface="+mn-ea"/>
              </a:rPr>
              <a:t>1.4 目录标题</a:t>
            </a:r>
            <a:endParaRPr dirty="0">
              <a:sym typeface="+mn-ea"/>
            </a:endParaRPr>
          </a:p>
        </p:txBody>
      </p:sp>
      <p:sp>
        <p:nvSpPr>
          <p:cNvPr id="34" name="文本占位符 33"/>
          <p:cNvSpPr>
            <a:spLocks noGrp="1"/>
          </p:cNvSpPr>
          <p:nvPr>
            <p:ph type="body" sz="quarter" idx="17" hasCustomPrompt="1"/>
          </p:nvPr>
        </p:nvSpPr>
        <p:spPr>
          <a:xfrm>
            <a:off x="6886851" y="2777295"/>
            <a:ext cx="2803997" cy="732000"/>
          </a:xfrm>
          <a:prstGeom prst="rect">
            <a:avLst/>
          </a:prstGeom>
        </p:spPr>
        <p:txBody>
          <a:bodyPr/>
          <a:lstStyle>
            <a:lvl1pPr marL="0" indent="0">
              <a:lnSpc>
                <a:spcPct val="100000"/>
              </a:lnSpc>
              <a:buFontTx/>
              <a:buNone/>
              <a:defRPr sz="353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t>目录大纲</a:t>
            </a:r>
            <a:endParaRPr lang="zh-CN" altLang="en-US" dirty="0"/>
          </a:p>
        </p:txBody>
      </p:sp>
      <p:sp>
        <p:nvSpPr>
          <p:cNvPr id="35" name="文本占位符 34"/>
          <p:cNvSpPr>
            <a:spLocks noGrp="1"/>
          </p:cNvSpPr>
          <p:nvPr>
            <p:ph type="body" sz="quarter" idx="18" hasCustomPrompt="1"/>
          </p:nvPr>
        </p:nvSpPr>
        <p:spPr>
          <a:xfrm>
            <a:off x="5749577" y="2777295"/>
            <a:ext cx="1004512" cy="732000"/>
          </a:xfrm>
          <a:prstGeom prst="rect">
            <a:avLst/>
          </a:prstGeom>
        </p:spPr>
        <p:txBody>
          <a:bodyPr/>
          <a:lstStyle>
            <a:lvl1pPr marL="0" indent="0">
              <a:lnSpc>
                <a:spcPct val="100000"/>
              </a:lnSpc>
              <a:buFontTx/>
              <a:buNone/>
              <a:defRPr sz="3530" b="1">
                <a:solidFill>
                  <a:schemeClr val="tx2"/>
                </a:solidFill>
                <a:latin typeface="Huawei Sans Medium" panose="020C0603030203020204" charset="0"/>
                <a:ea typeface="微软雅黑" panose="020B0503020204020204" pitchFamily="34" charset="-122"/>
                <a:cs typeface="Huawei Sans Medium" panose="020C060303020302020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t>02</a:t>
            </a:r>
            <a:endParaRPr lang="zh-CN" altLang="en-US" dirty="0"/>
          </a:p>
        </p:txBody>
      </p:sp>
      <p:sp>
        <p:nvSpPr>
          <p:cNvPr id="36" name="文本占位符 6"/>
          <p:cNvSpPr>
            <a:spLocks noGrp="1"/>
          </p:cNvSpPr>
          <p:nvPr>
            <p:ph type="body" sz="quarter" idx="19" hasCustomPrompt="1"/>
          </p:nvPr>
        </p:nvSpPr>
        <p:spPr>
          <a:xfrm>
            <a:off x="11280896" y="3751200"/>
            <a:ext cx="2551269" cy="2286400"/>
          </a:xfrm>
          <a:prstGeom prst="rect">
            <a:avLst/>
          </a:prstGeom>
        </p:spPr>
        <p:txBody>
          <a:bodyPr vert="horz" rtlCol="0">
            <a:normAutofit/>
          </a:bodyPr>
          <a:lstStyle>
            <a:lvl1pPr marL="0" marR="0" lvl="0" indent="0" algn="l" defTabSz="1496695" rtl="0" eaLnBrk="1" fontAlgn="auto" latinLnBrk="0" hangingPunct="1">
              <a:lnSpc>
                <a:spcPct val="160000"/>
              </a:lnSpc>
              <a:spcBef>
                <a:spcPts val="0"/>
              </a:spcBef>
              <a:buClrTx/>
              <a:buSzTx/>
              <a:buFontTx/>
              <a:buNone/>
              <a:defRPr kumimoji="0" lang="en-US" altLang="zh-CN" sz="2200" b="0" i="0" u="none" strike="noStrike" kern="1200" cap="none" spc="0" normalizeH="0" baseline="0" noProof="1" dirty="0">
                <a:solidFill>
                  <a:schemeClr val="tx2"/>
                </a:solidFill>
                <a:latin typeface="微软雅黑" panose="020B0503020204020204" pitchFamily="34" charset="-122"/>
                <a:ea typeface="微软雅黑" panose="020B0503020204020204" pitchFamily="34" charset="-122"/>
                <a:cs typeface="Arial" panose="020B0604020202020204" pitchFamily="34" charset="0"/>
                <a:sym typeface="+mn-ea"/>
              </a:defRPr>
            </a:lvl1pPr>
            <a:lvl2pPr marL="767715" indent="0">
              <a:buFontTx/>
              <a:buNone/>
              <a:defRPr>
                <a:solidFill>
                  <a:schemeClr val="bg1"/>
                </a:solidFill>
                <a:latin typeface="Akkurat Pro" panose="020B0504020101020102" pitchFamily="34" charset="0"/>
              </a:defRPr>
            </a:lvl2pPr>
            <a:lvl3pPr marL="1536065" indent="0">
              <a:buFontTx/>
              <a:buNone/>
              <a:defRPr>
                <a:solidFill>
                  <a:schemeClr val="bg1"/>
                </a:solidFill>
                <a:latin typeface="Akkurat Pro" panose="020B0504020101020102" pitchFamily="34" charset="0"/>
              </a:defRPr>
            </a:lvl3pPr>
            <a:lvl4pPr marL="2305050" indent="0">
              <a:buFontTx/>
              <a:buNone/>
              <a:defRPr>
                <a:solidFill>
                  <a:schemeClr val="bg1"/>
                </a:solidFill>
                <a:latin typeface="Akkurat Pro" panose="020B0504020101020102" pitchFamily="34" charset="0"/>
              </a:defRPr>
            </a:lvl4pPr>
            <a:lvl5pPr marL="3072765" indent="0">
              <a:buFontTx/>
              <a:buNone/>
              <a:defRPr>
                <a:solidFill>
                  <a:schemeClr val="bg1"/>
                </a:solidFill>
                <a:latin typeface="Akkurat Pro" panose="020B0504020101020102" pitchFamily="34" charset="0"/>
              </a:defRPr>
            </a:lvl5pPr>
          </a:lstStyle>
          <a:p>
            <a:pPr lvl="0"/>
            <a:r>
              <a:rPr>
                <a:sym typeface="+mn-ea"/>
              </a:rPr>
              <a:t>1.1 目录标题</a:t>
            </a:r>
            <a:endParaRPr>
              <a:sym typeface="+mn-ea"/>
            </a:endParaRPr>
          </a:p>
          <a:p>
            <a:pPr lvl="0"/>
            <a:r>
              <a:rPr>
                <a:sym typeface="+mn-ea"/>
              </a:rPr>
              <a:t>1.2 目录标题</a:t>
            </a:r>
            <a:endParaRPr>
              <a:sym typeface="+mn-ea"/>
            </a:endParaRPr>
          </a:p>
          <a:p>
            <a:pPr lvl="0"/>
            <a:r>
              <a:rPr>
                <a:sym typeface="+mn-ea"/>
              </a:rPr>
              <a:t>1.3 目录标题</a:t>
            </a:r>
            <a:endParaRPr>
              <a:sym typeface="+mn-ea"/>
            </a:endParaRPr>
          </a:p>
          <a:p>
            <a:pPr lvl="0"/>
            <a:r>
              <a:rPr>
                <a:sym typeface="+mn-ea"/>
              </a:rPr>
              <a:t>1.4 目录标题</a:t>
            </a:r>
            <a:endParaRPr>
              <a:sym typeface="+mn-ea"/>
            </a:endParaRPr>
          </a:p>
        </p:txBody>
      </p:sp>
      <p:sp>
        <p:nvSpPr>
          <p:cNvPr id="37" name="文本占位符 36"/>
          <p:cNvSpPr>
            <a:spLocks noGrp="1"/>
          </p:cNvSpPr>
          <p:nvPr>
            <p:ph type="body" sz="quarter" idx="20" hasCustomPrompt="1"/>
          </p:nvPr>
        </p:nvSpPr>
        <p:spPr>
          <a:xfrm>
            <a:off x="11280896" y="2777295"/>
            <a:ext cx="2803997" cy="732000"/>
          </a:xfrm>
          <a:prstGeom prst="rect">
            <a:avLst/>
          </a:prstGeom>
        </p:spPr>
        <p:txBody>
          <a:bodyPr/>
          <a:lstStyle>
            <a:lvl1pPr marL="0" indent="0">
              <a:lnSpc>
                <a:spcPct val="100000"/>
              </a:lnSpc>
              <a:buFontTx/>
              <a:buNone/>
              <a:defRPr sz="3530" b="1">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t>目录大纲</a:t>
            </a:r>
            <a:endParaRPr lang="zh-CN" altLang="en-US" dirty="0"/>
          </a:p>
        </p:txBody>
      </p:sp>
      <p:sp>
        <p:nvSpPr>
          <p:cNvPr id="38" name="文本占位符 37"/>
          <p:cNvSpPr>
            <a:spLocks noGrp="1"/>
          </p:cNvSpPr>
          <p:nvPr>
            <p:ph type="body" sz="quarter" idx="21" hasCustomPrompt="1"/>
          </p:nvPr>
        </p:nvSpPr>
        <p:spPr>
          <a:xfrm>
            <a:off x="10143622" y="2777295"/>
            <a:ext cx="1004512" cy="732000"/>
          </a:xfrm>
          <a:prstGeom prst="rect">
            <a:avLst/>
          </a:prstGeom>
        </p:spPr>
        <p:txBody>
          <a:bodyPr/>
          <a:lstStyle>
            <a:lvl1pPr marL="0" indent="0">
              <a:lnSpc>
                <a:spcPct val="100000"/>
              </a:lnSpc>
              <a:buFontTx/>
              <a:buNone/>
              <a:defRPr sz="3530" b="1">
                <a:solidFill>
                  <a:schemeClr val="tx2"/>
                </a:solidFill>
                <a:latin typeface="Huawei Sans Medium" panose="020C0603030203020204" charset="0"/>
                <a:ea typeface="微软雅黑" panose="020B0503020204020204" pitchFamily="34" charset="-122"/>
                <a:cs typeface="Huawei Sans Medium" panose="020C0603030203020204" charset="0"/>
              </a:defRPr>
            </a:lvl1pPr>
            <a:lvl2pPr marL="685800" indent="0">
              <a:buFontTx/>
              <a:buNone/>
              <a:defRPr>
                <a:solidFill>
                  <a:schemeClr val="bg1"/>
                </a:solidFill>
              </a:defRPr>
            </a:lvl2pPr>
            <a:lvl3pPr marL="1370965" indent="0">
              <a:buFontTx/>
              <a:buNone/>
              <a:defRPr>
                <a:solidFill>
                  <a:schemeClr val="bg1"/>
                </a:solidFill>
              </a:defRPr>
            </a:lvl3pPr>
            <a:lvl4pPr marL="2057400" indent="0">
              <a:buFontTx/>
              <a:buNone/>
              <a:defRPr>
                <a:solidFill>
                  <a:schemeClr val="bg1"/>
                </a:solidFill>
              </a:defRPr>
            </a:lvl4pPr>
            <a:lvl5pPr marL="2743200" indent="0">
              <a:buFontTx/>
              <a:buNone/>
              <a:defRPr>
                <a:solidFill>
                  <a:schemeClr val="bg1"/>
                </a:solidFill>
              </a:defRPr>
            </a:lvl5pPr>
          </a:lstStyle>
          <a:p>
            <a:pPr lvl="0"/>
            <a:r>
              <a:rPr lang="zh-CN" altLang="en-US" dirty="0"/>
              <a:t>03</a:t>
            </a:r>
            <a:endParaRPr lang="zh-CN" altLang="en-US" dirty="0"/>
          </a:p>
        </p:txBody>
      </p:sp>
      <p:cxnSp>
        <p:nvCxnSpPr>
          <p:cNvPr id="13" name="直接连接符 38"/>
          <p:cNvCxnSpPr/>
          <p:nvPr userDrawn="1"/>
        </p:nvCxnSpPr>
        <p:spPr>
          <a:xfrm>
            <a:off x="5507595" y="2918400"/>
            <a:ext cx="0" cy="33696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直接连接符 38"/>
          <p:cNvCxnSpPr/>
          <p:nvPr userDrawn="1"/>
        </p:nvCxnSpPr>
        <p:spPr>
          <a:xfrm>
            <a:off x="9890349" y="2918400"/>
            <a:ext cx="0" cy="336960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4.jpeg"/><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4.jpeg"/><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242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15939759" y="3460925"/>
            <a:ext cx="5604147" cy="5190379"/>
            <a:chOff x="12315635" y="2046036"/>
            <a:chExt cx="1883559" cy="4820584"/>
          </a:xfrm>
        </p:grpSpPr>
        <p:grpSp>
          <p:nvGrpSpPr>
            <p:cNvPr id="6" name="组合 5"/>
            <p:cNvGrpSpPr/>
            <p:nvPr userDrawn="1"/>
          </p:nvGrpSpPr>
          <p:grpSpPr>
            <a:xfrm>
              <a:off x="12315635" y="2046036"/>
              <a:ext cx="1883559" cy="909065"/>
              <a:chOff x="12315635" y="1991172"/>
              <a:chExt cx="1883559" cy="909065"/>
            </a:xfrm>
          </p:grpSpPr>
          <p:sp>
            <p:nvSpPr>
              <p:cNvPr id="7" name="矩形 6"/>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10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 186C</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200/16/46</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8"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10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 185C</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199/0/11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9" name="文本框 31"/>
              <p:cNvSpPr txBox="1"/>
              <p:nvPr userDrawn="1"/>
            </p:nvSpPr>
            <p:spPr>
              <a:xfrm>
                <a:off x="12315648" y="1991172"/>
                <a:ext cx="230498" cy="257135"/>
              </a:xfrm>
              <a:prstGeom prst="rect">
                <a:avLst/>
              </a:prstGeom>
              <a:noFill/>
            </p:spPr>
            <p:txBody>
              <a:bodyPr wrap="none" lIns="0" tIns="0" rIns="0" bIns="0" rtlCol="0">
                <a:spAutoFit/>
              </a:bodyPr>
              <a:lstStyle/>
              <a:p>
                <a:pPr algn="ctr">
                  <a:lnSpc>
                    <a:spcPct val="100000"/>
                  </a:lnSpc>
                </a:pPr>
                <a:r>
                  <a:rPr kumimoji="1" lang="zh-CN" altLang="en-US" dirty="0">
                    <a:solidFill>
                      <a:schemeClr val="tx1"/>
                    </a:solidFill>
                    <a:latin typeface="微软雅黑" panose="020B0503020204020204" pitchFamily="34" charset="-122"/>
                    <a:ea typeface="微软雅黑" panose="020B0503020204020204" pitchFamily="34" charset="-122"/>
                  </a:rPr>
                  <a:t>品牌色</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grpSp>
        <p:grpSp>
          <p:nvGrpSpPr>
            <p:cNvPr id="10" name="组合 9"/>
            <p:cNvGrpSpPr/>
            <p:nvPr userDrawn="1"/>
          </p:nvGrpSpPr>
          <p:grpSpPr>
            <a:xfrm>
              <a:off x="12315636" y="2989665"/>
              <a:ext cx="1883554" cy="3876955"/>
              <a:chOff x="12315636" y="2989665"/>
              <a:chExt cx="1883554" cy="3876955"/>
            </a:xfrm>
          </p:grpSpPr>
          <p:sp>
            <p:nvSpPr>
              <p:cNvPr id="11"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234/90/79</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2"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120/0/15</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3" name="文本框 15"/>
              <p:cNvSpPr txBox="1"/>
              <p:nvPr userDrawn="1"/>
            </p:nvSpPr>
            <p:spPr>
              <a:xfrm>
                <a:off x="12322990" y="2989665"/>
                <a:ext cx="569387" cy="269818"/>
              </a:xfrm>
              <a:prstGeom prst="rect">
                <a:avLst/>
              </a:prstGeom>
              <a:noFill/>
            </p:spPr>
            <p:txBody>
              <a:bodyPr wrap="square" lIns="0" tIns="0" rIns="0" bIns="0" rtlCol="0" anchor="b" anchorCtr="0">
                <a:spAutoFit/>
              </a:bodyPr>
              <a:lstStyle/>
              <a:p>
                <a:pPr algn="l">
                  <a:lnSpc>
                    <a:spcPct val="100000"/>
                  </a:lnSpc>
                </a:pPr>
                <a:r>
                  <a:rPr kumimoji="1" lang="zh-CN" altLang="en-US" dirty="0">
                    <a:solidFill>
                      <a:schemeClr val="tx1"/>
                    </a:solidFill>
                    <a:latin typeface="微软雅黑" panose="020B0503020204020204" pitchFamily="34" charset="-122"/>
                    <a:ea typeface="微软雅黑" panose="020B0503020204020204" pitchFamily="34" charset="-122"/>
                  </a:rPr>
                  <a:t>辅助色</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248/181/60</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5"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235/92/1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6"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137/137/137</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7"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35/24/21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8"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221/221/221</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233/140/128</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0"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159/0/1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1"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245/220/87</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2"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240/133/0</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3"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181/181/181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4"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89/87/87</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255/255/255</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sp>
        <p:nvSpPr>
          <p:cNvPr id="3" name="文本占位符 6"/>
          <p:cNvSpPr>
            <a:spLocks noGrp="1"/>
          </p:cNvSpPr>
          <p:nvPr userDrawn="1"/>
        </p:nvSpPr>
        <p:spPr>
          <a:xfrm>
            <a:off x="15538450" y="0"/>
            <a:ext cx="7087235" cy="2157730"/>
          </a:xfrm>
          <a:prstGeom prst="rect">
            <a:avLst/>
          </a:prstGeom>
        </p:spPr>
        <p:txBody>
          <a:bodyPr/>
          <a:lstStyle>
            <a:lvl1pPr marL="0" indent="0">
              <a:buFontTx/>
              <a:buNone/>
              <a:defRPr sz="2400" baseline="0">
                <a:solidFill>
                  <a:schemeClr val="tx2"/>
                </a:solidFill>
                <a:latin typeface="Arial" panose="020B0604020202020204" pitchFamily="34" charset="0"/>
                <a:cs typeface="Arial" panose="020B060402020202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屏幕分辨率： 2276*1280px</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材料要求：     </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16:9 .ppt Office 365</a:t>
            </a: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（需要同时给到.pdf文件）</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视频资料（H.264/MP4）需要单独给，不可内嵌在胶片中</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静态图像（hi res .jpg 或 .pdf）</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6" name="图片 25" descr="ppt.jp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15359346" cy="86391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1496695" rtl="0" eaLnBrk="1" latinLnBrk="0" hangingPunct="1">
        <a:lnSpc>
          <a:spcPct val="90000"/>
        </a:lnSpc>
        <a:spcBef>
          <a:spcPct val="0"/>
        </a:spcBef>
        <a:buNone/>
        <a:defRPr sz="7200" kern="1200">
          <a:solidFill>
            <a:schemeClr val="tx1"/>
          </a:solidFill>
          <a:latin typeface="+mj-lt"/>
          <a:ea typeface="+mj-ea"/>
          <a:cs typeface="+mj-cs"/>
        </a:defRPr>
      </a:lvl1pPr>
    </p:titleStyle>
    <p:bodyStyle>
      <a:lvl1pPr marL="374650" indent="-374650" algn="l" defTabSz="1496695" rtl="0" eaLnBrk="1" latinLnBrk="0" hangingPunct="1">
        <a:lnSpc>
          <a:spcPct val="90000"/>
        </a:lnSpc>
        <a:spcBef>
          <a:spcPct val="328000"/>
        </a:spcBef>
        <a:buFont typeface="Arial" panose="020B0604020202020204" pitchFamily="34" charset="0"/>
        <a:buChar char="•"/>
        <a:defRPr sz="4580" kern="1200">
          <a:solidFill>
            <a:schemeClr val="tx1"/>
          </a:solidFill>
          <a:latin typeface="+mn-lt"/>
          <a:ea typeface="+mn-ea"/>
          <a:cs typeface="+mn-cs"/>
        </a:defRPr>
      </a:lvl1pPr>
      <a:lvl2pPr marL="1122680" indent="-374650" algn="l" defTabSz="1496695" rtl="0" eaLnBrk="1" latinLnBrk="0" hangingPunct="1">
        <a:lnSpc>
          <a:spcPct val="90000"/>
        </a:lnSpc>
        <a:spcBef>
          <a:spcPts val="820"/>
        </a:spcBef>
        <a:buFont typeface="Arial" panose="020B0604020202020204" pitchFamily="34" charset="0"/>
        <a:buChar char="•"/>
        <a:defRPr sz="3930" kern="1200">
          <a:solidFill>
            <a:schemeClr val="tx1"/>
          </a:solidFill>
          <a:latin typeface="+mn-lt"/>
          <a:ea typeface="+mn-ea"/>
          <a:cs typeface="+mn-cs"/>
        </a:defRPr>
      </a:lvl2pPr>
      <a:lvl3pPr marL="1870710" indent="-374650" algn="l" defTabSz="1496695" rtl="0" eaLnBrk="1" latinLnBrk="0" hangingPunct="1">
        <a:lnSpc>
          <a:spcPct val="90000"/>
        </a:lnSpc>
        <a:spcBef>
          <a:spcPts val="820"/>
        </a:spcBef>
        <a:buFont typeface="Arial" panose="020B0604020202020204" pitchFamily="34" charset="0"/>
        <a:buChar char="•"/>
        <a:defRPr sz="3275" kern="1200">
          <a:solidFill>
            <a:schemeClr val="tx1"/>
          </a:solidFill>
          <a:latin typeface="+mn-lt"/>
          <a:ea typeface="+mn-ea"/>
          <a:cs typeface="+mn-cs"/>
        </a:defRPr>
      </a:lvl3pPr>
      <a:lvl4pPr marL="261810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4pPr>
      <a:lvl5pPr marL="336740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5pPr>
      <a:lvl6pPr marL="411543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6pPr>
      <a:lvl7pPr marL="486346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7pPr>
      <a:lvl8pPr marL="561213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8pPr>
      <a:lvl9pPr marL="636016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9pPr>
    </p:bodyStyle>
    <p:otherStyle>
      <a:defPPr>
        <a:defRPr lang="en-US"/>
      </a:defPPr>
      <a:lvl1pPr marL="0" algn="l" defTabSz="1496695" rtl="0" eaLnBrk="1" latinLnBrk="0" hangingPunct="1">
        <a:defRPr sz="2950" kern="1200">
          <a:solidFill>
            <a:schemeClr val="tx1"/>
          </a:solidFill>
          <a:latin typeface="+mn-lt"/>
          <a:ea typeface="+mn-ea"/>
          <a:cs typeface="+mn-cs"/>
        </a:defRPr>
      </a:lvl1pPr>
      <a:lvl2pPr marL="748030" algn="l" defTabSz="1496695" rtl="0" eaLnBrk="1" latinLnBrk="0" hangingPunct="1">
        <a:defRPr sz="2950" kern="1200">
          <a:solidFill>
            <a:schemeClr val="tx1"/>
          </a:solidFill>
          <a:latin typeface="+mn-lt"/>
          <a:ea typeface="+mn-ea"/>
          <a:cs typeface="+mn-cs"/>
        </a:defRPr>
      </a:lvl2pPr>
      <a:lvl3pPr marL="1496695" algn="l" defTabSz="1496695" rtl="0" eaLnBrk="1" latinLnBrk="0" hangingPunct="1">
        <a:defRPr sz="2950" kern="1200">
          <a:solidFill>
            <a:schemeClr val="tx1"/>
          </a:solidFill>
          <a:latin typeface="+mn-lt"/>
          <a:ea typeface="+mn-ea"/>
          <a:cs typeface="+mn-cs"/>
        </a:defRPr>
      </a:lvl3pPr>
      <a:lvl4pPr marL="2244725" algn="l" defTabSz="1496695" rtl="0" eaLnBrk="1" latinLnBrk="0" hangingPunct="1">
        <a:defRPr sz="2950" kern="1200">
          <a:solidFill>
            <a:schemeClr val="tx1"/>
          </a:solidFill>
          <a:latin typeface="+mn-lt"/>
          <a:ea typeface="+mn-ea"/>
          <a:cs typeface="+mn-cs"/>
        </a:defRPr>
      </a:lvl4pPr>
      <a:lvl5pPr marL="2992755" algn="l" defTabSz="1496695" rtl="0" eaLnBrk="1" latinLnBrk="0" hangingPunct="1">
        <a:defRPr sz="2950" kern="1200">
          <a:solidFill>
            <a:schemeClr val="tx1"/>
          </a:solidFill>
          <a:latin typeface="+mn-lt"/>
          <a:ea typeface="+mn-ea"/>
          <a:cs typeface="+mn-cs"/>
        </a:defRPr>
      </a:lvl5pPr>
      <a:lvl6pPr marL="3740785" algn="l" defTabSz="1496695" rtl="0" eaLnBrk="1" latinLnBrk="0" hangingPunct="1">
        <a:defRPr sz="2950" kern="1200">
          <a:solidFill>
            <a:schemeClr val="tx1"/>
          </a:solidFill>
          <a:latin typeface="+mn-lt"/>
          <a:ea typeface="+mn-ea"/>
          <a:cs typeface="+mn-cs"/>
        </a:defRPr>
      </a:lvl6pPr>
      <a:lvl7pPr marL="4489450" algn="l" defTabSz="1496695" rtl="0" eaLnBrk="1" latinLnBrk="0" hangingPunct="1">
        <a:defRPr sz="2950" kern="1200">
          <a:solidFill>
            <a:schemeClr val="tx1"/>
          </a:solidFill>
          <a:latin typeface="+mn-lt"/>
          <a:ea typeface="+mn-ea"/>
          <a:cs typeface="+mn-cs"/>
        </a:defRPr>
      </a:lvl7pPr>
      <a:lvl8pPr marL="5237480" algn="l" defTabSz="1496695" rtl="0" eaLnBrk="1" latinLnBrk="0" hangingPunct="1">
        <a:defRPr sz="2950" kern="1200">
          <a:solidFill>
            <a:schemeClr val="tx1"/>
          </a:solidFill>
          <a:latin typeface="+mn-lt"/>
          <a:ea typeface="+mn-ea"/>
          <a:cs typeface="+mn-cs"/>
        </a:defRPr>
      </a:lvl8pPr>
      <a:lvl9pPr marL="5985510" algn="l" defTabSz="1496695" rtl="0" eaLnBrk="1" latinLnBrk="0" hangingPunct="1">
        <a:defRPr sz="29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descr="ppt03.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5359346" cy="8639175"/>
          </a:xfrm>
          <a:prstGeom prst="rect">
            <a:avLst/>
          </a:prstGeom>
        </p:spPr>
      </p:pic>
      <p:sp>
        <p:nvSpPr>
          <p:cNvPr id="9" name="文本框 8"/>
          <p:cNvSpPr txBox="1"/>
          <p:nvPr userDrawn="1"/>
        </p:nvSpPr>
        <p:spPr>
          <a:xfrm>
            <a:off x="1732436" y="2108011"/>
            <a:ext cx="4530805"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sz="4800" dirty="0" smtClean="0">
                <a:solidFill>
                  <a:schemeClr val="bg1"/>
                </a:solidFill>
                <a:latin typeface="微软雅黑" panose="020B0503020204020204" pitchFamily="34" charset="-122"/>
                <a:ea typeface="微软雅黑" panose="020B0503020204020204" pitchFamily="34" charset="-122"/>
              </a:rPr>
              <a:t>全球校园</a:t>
            </a:r>
            <a:r>
              <a:rPr lang="en-US" altLang="zh-CN" sz="4800" dirty="0" smtClean="0">
                <a:solidFill>
                  <a:schemeClr val="bg1"/>
                </a:solidFill>
                <a:latin typeface="微软雅黑" panose="020B0503020204020204" pitchFamily="34" charset="-122"/>
                <a:ea typeface="微软雅黑" panose="020B0503020204020204" pitchFamily="34" charset="-122"/>
              </a:rPr>
              <a:t>AI</a:t>
            </a:r>
            <a:r>
              <a:rPr lang="zh-CN" altLang="en-US" sz="4800" dirty="0" smtClean="0">
                <a:solidFill>
                  <a:schemeClr val="bg1"/>
                </a:solidFill>
                <a:latin typeface="微软雅黑" panose="020B0503020204020204" pitchFamily="34" charset="-122"/>
                <a:ea typeface="微软雅黑" panose="020B0503020204020204" pitchFamily="34" charset="-122"/>
              </a:rPr>
              <a:t>算法精英大赛路演</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732436" y="1037872"/>
            <a:ext cx="211712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6000" b="0" i="0" u="none" strike="noStrike" cap="none" spc="0" normalizeH="0" baseline="0" dirty="0" smtClean="0">
                <a:ln>
                  <a:noFill/>
                </a:ln>
                <a:solidFill>
                  <a:schemeClr val="bg1"/>
                </a:solidFill>
                <a:effectLst/>
                <a:uFillTx/>
                <a:latin typeface="Bahnschrift" panose="020B0502040204020203" pitchFamily="34" charset="0"/>
                <a:sym typeface="Calibri"/>
              </a:rPr>
              <a:t>2020</a:t>
            </a:r>
            <a:endParaRPr kumimoji="0" lang="zh-CN" altLang="en-US" sz="6000" b="0" i="0" u="none" strike="noStrike" cap="none" spc="0" normalizeH="0" baseline="0" dirty="0">
              <a:ln>
                <a:noFill/>
              </a:ln>
              <a:solidFill>
                <a:schemeClr val="bg1"/>
              </a:solidFill>
              <a:effectLst/>
              <a:uFillTx/>
              <a:latin typeface="Bahnschrift" panose="020B0502040204020203" pitchFamily="34" charset="0"/>
              <a:sym typeface="Calibri"/>
            </a:endParaRPr>
          </a:p>
        </p:txBody>
      </p:sp>
      <p:pic>
        <p:nvPicPr>
          <p:cNvPr id="12" name="图片 11"/>
          <p:cNvPicPr>
            <a:picLocks noChangeAspect="1"/>
          </p:cNvPicPr>
          <p:nvPr userDrawn="1"/>
        </p:nvPicPr>
        <p:blipFill rotWithShape="1">
          <a:blip r:embed="rId3" cstate="print">
            <a:extLst>
              <a:ext uri="{28A0092B-C50C-407E-A947-70E740481C1C}">
                <a14:useLocalDpi xmlns:a14="http://schemas.microsoft.com/office/drawing/2010/main" val="0"/>
              </a:ext>
            </a:extLst>
          </a:blip>
          <a:srcRect l="7797" t="31464" r="35505" b="28856"/>
          <a:stretch>
            <a:fillRect/>
          </a:stretch>
        </p:blipFill>
        <p:spPr>
          <a:xfrm>
            <a:off x="3626860" y="1365956"/>
            <a:ext cx="2043528" cy="532463"/>
          </a:xfrm>
          <a:prstGeom prst="rect">
            <a:avLst/>
          </a:prstGeom>
        </p:spPr>
      </p:pic>
      <p:sp>
        <p:nvSpPr>
          <p:cNvPr id="7" name="文本框 6"/>
          <p:cNvSpPr txBox="1"/>
          <p:nvPr userDrawn="1"/>
        </p:nvSpPr>
        <p:spPr>
          <a:xfrm>
            <a:off x="1732436" y="3897524"/>
            <a:ext cx="367744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赛道</a:t>
            </a:r>
            <a:r>
              <a:rPr lang="en-US" altLang="zh-CN" sz="2400" dirty="0" smtClean="0">
                <a:solidFill>
                  <a:schemeClr val="bg1"/>
                </a:solidFill>
                <a:latin typeface="微软雅黑" panose="020B0503020204020204" pitchFamily="34" charset="-122"/>
                <a:ea typeface="微软雅黑" panose="020B0503020204020204" pitchFamily="34" charset="-122"/>
              </a:rPr>
              <a:t>B</a:t>
            </a:r>
            <a:r>
              <a:rPr lang="zh-CN" altLang="en-US" sz="2400" dirty="0" smtClean="0">
                <a:solidFill>
                  <a:schemeClr val="bg1"/>
                </a:solidFill>
                <a:latin typeface="微软雅黑" panose="020B0503020204020204" pitchFamily="34" charset="-122"/>
                <a:ea typeface="微软雅黑" panose="020B0503020204020204" pitchFamily="34" charset="-122"/>
              </a:rPr>
              <a:t>：</a:t>
            </a:r>
            <a:r>
              <a:rPr lang="zh-CN" altLang="en-US" sz="2400" dirty="0">
                <a:solidFill>
                  <a:schemeClr val="bg1"/>
                </a:solidFill>
                <a:latin typeface="微软雅黑" panose="020B0503020204020204" pitchFamily="34" charset="-122"/>
                <a:ea typeface="微软雅黑" panose="020B0503020204020204" pitchFamily="34" charset="-122"/>
              </a:rPr>
              <a:t>数码设备图像检索</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32424"/>
        </a:solidFill>
        <a:effectLst/>
      </p:bgPr>
    </p:bg>
    <p:spTree>
      <p:nvGrpSpPr>
        <p:cNvPr id="1" name=""/>
        <p:cNvGrpSpPr/>
        <p:nvPr/>
      </p:nvGrpSpPr>
      <p:grpSpPr>
        <a:xfrm>
          <a:off x="0" y="0"/>
          <a:ext cx="0" cy="0"/>
          <a:chOff x="0" y="0"/>
          <a:chExt cx="0" cy="0"/>
        </a:xfrm>
      </p:grpSpPr>
      <p:pic>
        <p:nvPicPr>
          <p:cNvPr id="2" name="图片 1" descr="ppt02.jp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0"/>
            <a:ext cx="15359346" cy="8639175"/>
          </a:xfrm>
          <a:prstGeom prst="rect">
            <a:avLst/>
          </a:prstGeom>
        </p:spPr>
      </p:pic>
      <p:sp>
        <p:nvSpPr>
          <p:cNvPr id="17" name="文本占位符 16"/>
          <p:cNvSpPr>
            <a:spLocks noGrp="1"/>
          </p:cNvSpPr>
          <p:nvPr userDrawn="1"/>
        </p:nvSpPr>
        <p:spPr>
          <a:xfrm>
            <a:off x="741388" y="654950"/>
            <a:ext cx="7092368" cy="886400"/>
          </a:xfrm>
          <a:prstGeom prst="rect">
            <a:avLst/>
          </a:prstGeom>
        </p:spPr>
        <p:txBody>
          <a:bodyPr/>
          <a:lstStyle>
            <a:lvl1pPr marL="0" indent="0">
              <a:buFontTx/>
              <a:buNone/>
              <a:defRPr sz="3200" b="1">
                <a:solidFill>
                  <a:schemeClr val="tx2"/>
                </a:solidFill>
                <a:latin typeface="Huawei Sans Light" panose="020C0303030203020204" charset="0"/>
                <a:ea typeface="微软雅黑" panose="020B0503020204020204" pitchFamily="34" charset="-122"/>
                <a:cs typeface="Huawei Sans Light" panose="020C0303030203020204" charset="0"/>
              </a:defRPr>
            </a:lvl1pPr>
            <a:lvl2pPr marL="544195" indent="0">
              <a:buFontTx/>
              <a:buNone/>
              <a:defRPr>
                <a:solidFill>
                  <a:schemeClr val="bg1"/>
                </a:solidFill>
              </a:defRPr>
            </a:lvl2pPr>
            <a:lvl3pPr marL="1088390" indent="0">
              <a:buFontTx/>
              <a:buNone/>
              <a:defRPr>
                <a:solidFill>
                  <a:schemeClr val="bg1"/>
                </a:solidFill>
              </a:defRPr>
            </a:lvl3pPr>
            <a:lvl4pPr marL="1633220" indent="0">
              <a:buFontTx/>
              <a:buNone/>
              <a:defRPr>
                <a:solidFill>
                  <a:schemeClr val="bg1"/>
                </a:solidFill>
              </a:defRPr>
            </a:lvl4pPr>
            <a:lvl5pPr marL="2177415" indent="0">
              <a:buFontTx/>
              <a:buNone/>
              <a:defRPr>
                <a:solidFill>
                  <a:schemeClr val="bg1"/>
                </a:solidFill>
              </a:defRPr>
            </a:lvl5pPr>
          </a:lstStyle>
          <a:p>
            <a:pPr lvl="0"/>
            <a:r>
              <a:rPr lang="zh-CN" altLang="en-US" dirty="0"/>
              <a:t>目录 CONTENTS</a:t>
            </a:r>
            <a:endParaRPr lang="zh-CN" altLang="en-US" dirty="0"/>
          </a:p>
        </p:txBody>
      </p:sp>
      <p:grpSp>
        <p:nvGrpSpPr>
          <p:cNvPr id="4" name="组合 3"/>
          <p:cNvGrpSpPr/>
          <p:nvPr userDrawn="1"/>
        </p:nvGrpSpPr>
        <p:grpSpPr>
          <a:xfrm>
            <a:off x="15939759" y="3460925"/>
            <a:ext cx="5604147" cy="5190379"/>
            <a:chOff x="12315635" y="2046036"/>
            <a:chExt cx="1883559" cy="4820584"/>
          </a:xfrm>
        </p:grpSpPr>
        <p:grpSp>
          <p:nvGrpSpPr>
            <p:cNvPr id="5" name="组合 4"/>
            <p:cNvGrpSpPr/>
            <p:nvPr userDrawn="1"/>
          </p:nvGrpSpPr>
          <p:grpSpPr>
            <a:xfrm>
              <a:off x="12315635" y="2046036"/>
              <a:ext cx="1883559" cy="909065"/>
              <a:chOff x="12315635" y="1991172"/>
              <a:chExt cx="1883559" cy="909065"/>
            </a:xfrm>
          </p:grpSpPr>
          <p:sp>
            <p:nvSpPr>
              <p:cNvPr id="6"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10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 186C</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200/16/46</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7"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10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 185C</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199/0/11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8" name="文本框 31"/>
              <p:cNvSpPr txBox="1"/>
              <p:nvPr userDrawn="1"/>
            </p:nvSpPr>
            <p:spPr>
              <a:xfrm>
                <a:off x="12315648" y="1991172"/>
                <a:ext cx="230498" cy="257135"/>
              </a:xfrm>
              <a:prstGeom prst="rect">
                <a:avLst/>
              </a:prstGeom>
              <a:noFill/>
            </p:spPr>
            <p:txBody>
              <a:bodyPr wrap="none" lIns="0" tIns="0" rIns="0" bIns="0" rtlCol="0">
                <a:spAutoFit/>
              </a:bodyPr>
              <a:lstStyle/>
              <a:p>
                <a:pPr algn="ctr">
                  <a:lnSpc>
                    <a:spcPct val="100000"/>
                  </a:lnSpc>
                </a:pPr>
                <a:r>
                  <a:rPr kumimoji="1" lang="zh-CN" altLang="en-US" dirty="0">
                    <a:solidFill>
                      <a:schemeClr val="tx1"/>
                    </a:solidFill>
                    <a:latin typeface="微软雅黑" panose="020B0503020204020204" pitchFamily="34" charset="-122"/>
                    <a:ea typeface="微软雅黑" panose="020B0503020204020204" pitchFamily="34" charset="-122"/>
                  </a:rPr>
                  <a:t>品牌色</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grpSp>
        <p:grpSp>
          <p:nvGrpSpPr>
            <p:cNvPr id="9" name="组合 8"/>
            <p:cNvGrpSpPr/>
            <p:nvPr userDrawn="1"/>
          </p:nvGrpSpPr>
          <p:grpSpPr>
            <a:xfrm>
              <a:off x="12315636" y="2989665"/>
              <a:ext cx="1883554" cy="3876955"/>
              <a:chOff x="12315636" y="2989665"/>
              <a:chExt cx="1883554" cy="3876955"/>
            </a:xfrm>
          </p:grpSpPr>
          <p:sp>
            <p:nvSpPr>
              <p:cNvPr id="10"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234/90/79</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1"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120/0/15</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2" name="文本框 15"/>
              <p:cNvSpPr txBox="1"/>
              <p:nvPr userDrawn="1"/>
            </p:nvSpPr>
            <p:spPr>
              <a:xfrm>
                <a:off x="12322990" y="2989665"/>
                <a:ext cx="569387" cy="269818"/>
              </a:xfrm>
              <a:prstGeom prst="rect">
                <a:avLst/>
              </a:prstGeom>
              <a:noFill/>
            </p:spPr>
            <p:txBody>
              <a:bodyPr wrap="square" lIns="0" tIns="0" rIns="0" bIns="0" rtlCol="0" anchor="b" anchorCtr="0">
                <a:spAutoFit/>
              </a:bodyPr>
              <a:lstStyle/>
              <a:p>
                <a:pPr algn="l">
                  <a:lnSpc>
                    <a:spcPct val="100000"/>
                  </a:lnSpc>
                </a:pPr>
                <a:r>
                  <a:rPr kumimoji="1" lang="zh-CN" altLang="en-US" dirty="0">
                    <a:solidFill>
                      <a:schemeClr val="tx1"/>
                    </a:solidFill>
                    <a:latin typeface="微软雅黑" panose="020B0503020204020204" pitchFamily="34" charset="-122"/>
                    <a:ea typeface="微软雅黑" panose="020B0503020204020204" pitchFamily="34" charset="-122"/>
                  </a:rPr>
                  <a:t>辅助色</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13"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248/181/60</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4"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235/92/1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5"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137/137/137</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6"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35/24/21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8"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221/221/221</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233/140/128</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0"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159/0/1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1"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245/220/87</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2"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240/133/0</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3"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181/181/181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4"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89/87/87</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255/255/255</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sp>
        <p:nvSpPr>
          <p:cNvPr id="26" name="文本占位符 6"/>
          <p:cNvSpPr>
            <a:spLocks noGrp="1"/>
          </p:cNvSpPr>
          <p:nvPr userDrawn="1"/>
        </p:nvSpPr>
        <p:spPr>
          <a:xfrm>
            <a:off x="15538450" y="0"/>
            <a:ext cx="7087235" cy="2157730"/>
          </a:xfrm>
          <a:prstGeom prst="rect">
            <a:avLst/>
          </a:prstGeom>
        </p:spPr>
        <p:txBody>
          <a:bodyPr/>
          <a:lstStyle>
            <a:lvl1pPr marL="0" indent="0">
              <a:buFontTx/>
              <a:buNone/>
              <a:defRPr sz="2400" baseline="0">
                <a:solidFill>
                  <a:schemeClr val="tx2"/>
                </a:solidFill>
                <a:latin typeface="Arial" panose="020B0604020202020204" pitchFamily="34" charset="0"/>
                <a:cs typeface="Arial" panose="020B060402020202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屏幕分辨率： 2276*1280px</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材料要求：     </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16:9 .ppt Office 365</a:t>
            </a: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（需要同时给到.pdf文件）</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视频资料（H.264/MP4）需要单独给，不可内嵌在胶片中</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静态图像（hi res .jpg 或 .pdf）</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Lst>
  <p:hf hdr="0" ftr="0" dt="0"/>
  <p:txStyles>
    <p:titleStyle>
      <a:lvl1pPr algn="l" defTabSz="1496695" rtl="0" eaLnBrk="1" latinLnBrk="0" hangingPunct="1">
        <a:lnSpc>
          <a:spcPct val="90000"/>
        </a:lnSpc>
        <a:spcBef>
          <a:spcPct val="0"/>
        </a:spcBef>
        <a:buNone/>
        <a:defRPr sz="7200" kern="1200">
          <a:solidFill>
            <a:schemeClr val="tx1"/>
          </a:solidFill>
          <a:latin typeface="+mj-lt"/>
          <a:ea typeface="+mj-ea"/>
          <a:cs typeface="+mj-cs"/>
        </a:defRPr>
      </a:lvl1pPr>
    </p:titleStyle>
    <p:bodyStyle>
      <a:lvl1pPr marL="374650" indent="-374650" algn="l" defTabSz="1496695" rtl="0" eaLnBrk="1" latinLnBrk="0" hangingPunct="1">
        <a:lnSpc>
          <a:spcPct val="90000"/>
        </a:lnSpc>
        <a:spcBef>
          <a:spcPct val="328000"/>
        </a:spcBef>
        <a:buFont typeface="Arial" panose="020B0604020202020204" pitchFamily="34" charset="0"/>
        <a:buChar char="•"/>
        <a:defRPr sz="4580" kern="1200">
          <a:solidFill>
            <a:schemeClr val="tx1"/>
          </a:solidFill>
          <a:latin typeface="+mn-lt"/>
          <a:ea typeface="+mn-ea"/>
          <a:cs typeface="+mn-cs"/>
        </a:defRPr>
      </a:lvl1pPr>
      <a:lvl2pPr marL="1122680" indent="-374650" algn="l" defTabSz="1496695" rtl="0" eaLnBrk="1" latinLnBrk="0" hangingPunct="1">
        <a:lnSpc>
          <a:spcPct val="90000"/>
        </a:lnSpc>
        <a:spcBef>
          <a:spcPts val="820"/>
        </a:spcBef>
        <a:buFont typeface="Arial" panose="020B0604020202020204" pitchFamily="34" charset="0"/>
        <a:buChar char="•"/>
        <a:defRPr sz="3930" kern="1200">
          <a:solidFill>
            <a:schemeClr val="tx1"/>
          </a:solidFill>
          <a:latin typeface="+mn-lt"/>
          <a:ea typeface="+mn-ea"/>
          <a:cs typeface="+mn-cs"/>
        </a:defRPr>
      </a:lvl2pPr>
      <a:lvl3pPr marL="1870710" indent="-374650" algn="l" defTabSz="1496695" rtl="0" eaLnBrk="1" latinLnBrk="0" hangingPunct="1">
        <a:lnSpc>
          <a:spcPct val="90000"/>
        </a:lnSpc>
        <a:spcBef>
          <a:spcPts val="820"/>
        </a:spcBef>
        <a:buFont typeface="Arial" panose="020B0604020202020204" pitchFamily="34" charset="0"/>
        <a:buChar char="•"/>
        <a:defRPr sz="3275" kern="1200">
          <a:solidFill>
            <a:schemeClr val="tx1"/>
          </a:solidFill>
          <a:latin typeface="+mn-lt"/>
          <a:ea typeface="+mn-ea"/>
          <a:cs typeface="+mn-cs"/>
        </a:defRPr>
      </a:lvl3pPr>
      <a:lvl4pPr marL="261810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4pPr>
      <a:lvl5pPr marL="336740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5pPr>
      <a:lvl6pPr marL="411543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6pPr>
      <a:lvl7pPr marL="486346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7pPr>
      <a:lvl8pPr marL="561213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8pPr>
      <a:lvl9pPr marL="636016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9pPr>
    </p:bodyStyle>
    <p:otherStyle>
      <a:defPPr>
        <a:defRPr lang="en-US"/>
      </a:defPPr>
      <a:lvl1pPr marL="0" algn="l" defTabSz="1496695" rtl="0" eaLnBrk="1" latinLnBrk="0" hangingPunct="1">
        <a:defRPr sz="2950" kern="1200">
          <a:solidFill>
            <a:schemeClr val="tx1"/>
          </a:solidFill>
          <a:latin typeface="+mn-lt"/>
          <a:ea typeface="+mn-ea"/>
          <a:cs typeface="+mn-cs"/>
        </a:defRPr>
      </a:lvl1pPr>
      <a:lvl2pPr marL="748030" algn="l" defTabSz="1496695" rtl="0" eaLnBrk="1" latinLnBrk="0" hangingPunct="1">
        <a:defRPr sz="2950" kern="1200">
          <a:solidFill>
            <a:schemeClr val="tx1"/>
          </a:solidFill>
          <a:latin typeface="+mn-lt"/>
          <a:ea typeface="+mn-ea"/>
          <a:cs typeface="+mn-cs"/>
        </a:defRPr>
      </a:lvl2pPr>
      <a:lvl3pPr marL="1496695" algn="l" defTabSz="1496695" rtl="0" eaLnBrk="1" latinLnBrk="0" hangingPunct="1">
        <a:defRPr sz="2950" kern="1200">
          <a:solidFill>
            <a:schemeClr val="tx1"/>
          </a:solidFill>
          <a:latin typeface="+mn-lt"/>
          <a:ea typeface="+mn-ea"/>
          <a:cs typeface="+mn-cs"/>
        </a:defRPr>
      </a:lvl3pPr>
      <a:lvl4pPr marL="2244725" algn="l" defTabSz="1496695" rtl="0" eaLnBrk="1" latinLnBrk="0" hangingPunct="1">
        <a:defRPr sz="2950" kern="1200">
          <a:solidFill>
            <a:schemeClr val="tx1"/>
          </a:solidFill>
          <a:latin typeface="+mn-lt"/>
          <a:ea typeface="+mn-ea"/>
          <a:cs typeface="+mn-cs"/>
        </a:defRPr>
      </a:lvl4pPr>
      <a:lvl5pPr marL="2992755" algn="l" defTabSz="1496695" rtl="0" eaLnBrk="1" latinLnBrk="0" hangingPunct="1">
        <a:defRPr sz="2950" kern="1200">
          <a:solidFill>
            <a:schemeClr val="tx1"/>
          </a:solidFill>
          <a:latin typeface="+mn-lt"/>
          <a:ea typeface="+mn-ea"/>
          <a:cs typeface="+mn-cs"/>
        </a:defRPr>
      </a:lvl5pPr>
      <a:lvl6pPr marL="3740785" algn="l" defTabSz="1496695" rtl="0" eaLnBrk="1" latinLnBrk="0" hangingPunct="1">
        <a:defRPr sz="2950" kern="1200">
          <a:solidFill>
            <a:schemeClr val="tx1"/>
          </a:solidFill>
          <a:latin typeface="+mn-lt"/>
          <a:ea typeface="+mn-ea"/>
          <a:cs typeface="+mn-cs"/>
        </a:defRPr>
      </a:lvl6pPr>
      <a:lvl7pPr marL="4489450" algn="l" defTabSz="1496695" rtl="0" eaLnBrk="1" latinLnBrk="0" hangingPunct="1">
        <a:defRPr sz="2950" kern="1200">
          <a:solidFill>
            <a:schemeClr val="tx1"/>
          </a:solidFill>
          <a:latin typeface="+mn-lt"/>
          <a:ea typeface="+mn-ea"/>
          <a:cs typeface="+mn-cs"/>
        </a:defRPr>
      </a:lvl7pPr>
      <a:lvl8pPr marL="5237480" algn="l" defTabSz="1496695" rtl="0" eaLnBrk="1" latinLnBrk="0" hangingPunct="1">
        <a:defRPr sz="2950" kern="1200">
          <a:solidFill>
            <a:schemeClr val="tx1"/>
          </a:solidFill>
          <a:latin typeface="+mn-lt"/>
          <a:ea typeface="+mn-ea"/>
          <a:cs typeface="+mn-cs"/>
        </a:defRPr>
      </a:lvl8pPr>
      <a:lvl9pPr marL="5985510" algn="l" defTabSz="1496695" rtl="0" eaLnBrk="1" latinLnBrk="0" hangingPunct="1">
        <a:defRPr sz="29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3242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15939759" y="3460925"/>
            <a:ext cx="5604147" cy="5190379"/>
            <a:chOff x="12315635" y="2046036"/>
            <a:chExt cx="1883559" cy="4820584"/>
          </a:xfrm>
        </p:grpSpPr>
        <p:grpSp>
          <p:nvGrpSpPr>
            <p:cNvPr id="6" name="组合 5"/>
            <p:cNvGrpSpPr/>
            <p:nvPr userDrawn="1"/>
          </p:nvGrpSpPr>
          <p:grpSpPr>
            <a:xfrm>
              <a:off x="12315635" y="2046036"/>
              <a:ext cx="1883559" cy="909065"/>
              <a:chOff x="12315635" y="1991172"/>
              <a:chExt cx="1883559" cy="909065"/>
            </a:xfrm>
          </p:grpSpPr>
          <p:sp>
            <p:nvSpPr>
              <p:cNvPr id="7" name="矩形 6"/>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10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 186C</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200/16/46</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8"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P</a:t>
                </a:r>
                <a:r>
                  <a:rPr kumimoji="1" lang="en-US" altLang="en-US" sz="1000" b="1" dirty="0">
                    <a:solidFill>
                      <a:schemeClr val="tx2"/>
                    </a:solidFill>
                    <a:latin typeface="Arial" panose="020B0604020202020204" pitchFamily="34" charset="0"/>
                    <a:ea typeface="Arial" panose="020B0604020202020204" pitchFamily="34" charset="0"/>
                    <a:cs typeface="Arial" panose="020B0604020202020204" pitchFamily="34" charset="0"/>
                  </a:rPr>
                  <a:t>ANTONE</a:t>
                </a: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 185C</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199/0/11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9" name="文本框 31"/>
              <p:cNvSpPr txBox="1"/>
              <p:nvPr userDrawn="1"/>
            </p:nvSpPr>
            <p:spPr>
              <a:xfrm>
                <a:off x="12315648" y="1991172"/>
                <a:ext cx="230498" cy="257135"/>
              </a:xfrm>
              <a:prstGeom prst="rect">
                <a:avLst/>
              </a:prstGeom>
              <a:noFill/>
            </p:spPr>
            <p:txBody>
              <a:bodyPr wrap="none" lIns="0" tIns="0" rIns="0" bIns="0" rtlCol="0">
                <a:spAutoFit/>
              </a:bodyPr>
              <a:lstStyle/>
              <a:p>
                <a:pPr algn="ctr">
                  <a:lnSpc>
                    <a:spcPct val="100000"/>
                  </a:lnSpc>
                </a:pPr>
                <a:r>
                  <a:rPr kumimoji="1" lang="zh-CN" altLang="en-US" dirty="0">
                    <a:solidFill>
                      <a:schemeClr val="tx1"/>
                    </a:solidFill>
                    <a:latin typeface="微软雅黑" panose="020B0503020204020204" pitchFamily="34" charset="-122"/>
                    <a:ea typeface="微软雅黑" panose="020B0503020204020204" pitchFamily="34" charset="-122"/>
                  </a:rPr>
                  <a:t>品牌色</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grpSp>
        <p:grpSp>
          <p:nvGrpSpPr>
            <p:cNvPr id="10" name="组合 9"/>
            <p:cNvGrpSpPr/>
            <p:nvPr userDrawn="1"/>
          </p:nvGrpSpPr>
          <p:grpSpPr>
            <a:xfrm>
              <a:off x="12315636" y="2989665"/>
              <a:ext cx="1883554" cy="3876955"/>
              <a:chOff x="12315636" y="2989665"/>
              <a:chExt cx="1883554" cy="3876955"/>
            </a:xfrm>
          </p:grpSpPr>
          <p:sp>
            <p:nvSpPr>
              <p:cNvPr id="11"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234/90/79</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2"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120/0/15</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3" name="文本框 15"/>
              <p:cNvSpPr txBox="1"/>
              <p:nvPr userDrawn="1"/>
            </p:nvSpPr>
            <p:spPr>
              <a:xfrm>
                <a:off x="12322990" y="2989665"/>
                <a:ext cx="569387" cy="269818"/>
              </a:xfrm>
              <a:prstGeom prst="rect">
                <a:avLst/>
              </a:prstGeom>
              <a:noFill/>
            </p:spPr>
            <p:txBody>
              <a:bodyPr wrap="square" lIns="0" tIns="0" rIns="0" bIns="0" rtlCol="0" anchor="b" anchorCtr="0">
                <a:spAutoFit/>
              </a:bodyPr>
              <a:lstStyle/>
              <a:p>
                <a:pPr algn="l">
                  <a:lnSpc>
                    <a:spcPct val="100000"/>
                  </a:lnSpc>
                </a:pPr>
                <a:r>
                  <a:rPr kumimoji="1" lang="zh-CN" altLang="en-US" dirty="0">
                    <a:solidFill>
                      <a:schemeClr val="tx1"/>
                    </a:solidFill>
                    <a:latin typeface="微软雅黑" panose="020B0503020204020204" pitchFamily="34" charset="-122"/>
                    <a:ea typeface="微软雅黑" panose="020B0503020204020204" pitchFamily="34" charset="-122"/>
                  </a:rPr>
                  <a:t>辅助色</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14"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248/181/60</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5"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235/92/1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6"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137/137/137</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7"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35/24/21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18"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221/221/221</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9"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233/140/128</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0"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159/0/1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1"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245/220/87</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2"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240/133/0</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3"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181/181/181</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24"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rPr>
                  <a:t>RGB 89/87/87</a:t>
                </a:r>
                <a:endParaRPr kumimoji="1" lang="en-US" altLang="zh-CN" sz="1000" b="1" dirty="0">
                  <a:solidFill>
                    <a:schemeClr val="tx2"/>
                  </a:solidFill>
                  <a:latin typeface="Arial" panose="020B0604020202020204" pitchFamily="34" charset="0"/>
                  <a:ea typeface="Arial" panose="020B0604020202020204" pitchFamily="34" charset="0"/>
                  <a:cs typeface="Arial" panose="020B0604020202020204" pitchFamily="34" charset="0"/>
                </a:endParaRPr>
              </a:p>
            </p:txBody>
          </p:sp>
          <p:sp>
            <p:nvSpPr>
              <p:cNvPr id="41"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rPr>
                  <a:t>RGB 255/255/255</a:t>
                </a:r>
                <a:endParaRPr kumimoji="1" lang="en-US" altLang="zh-CN" sz="1000" b="1"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grpSp>
      </p:grpSp>
      <p:sp>
        <p:nvSpPr>
          <p:cNvPr id="3" name="文本占位符 6"/>
          <p:cNvSpPr>
            <a:spLocks noGrp="1"/>
          </p:cNvSpPr>
          <p:nvPr userDrawn="1"/>
        </p:nvSpPr>
        <p:spPr>
          <a:xfrm>
            <a:off x="15538450" y="0"/>
            <a:ext cx="7087235" cy="2157730"/>
          </a:xfrm>
          <a:prstGeom prst="rect">
            <a:avLst/>
          </a:prstGeom>
        </p:spPr>
        <p:txBody>
          <a:bodyPr/>
          <a:lstStyle>
            <a:lvl1pPr marL="0" indent="0">
              <a:buFontTx/>
              <a:buNone/>
              <a:defRPr sz="2400" baseline="0">
                <a:solidFill>
                  <a:schemeClr val="tx2"/>
                </a:solidFill>
                <a:latin typeface="Arial" panose="020B0604020202020204" pitchFamily="34" charset="0"/>
                <a:cs typeface="Arial" panose="020B060402020202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屏幕分辨率： 2276*1280px</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材料要求：     </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16:9 .ppt Office 365</a:t>
            </a: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（需要同时给到.pdf文件）</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视频资料（H.264/MP4）需要单独给，不可内嵌在胶片中</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190000"/>
              </a:lnSpc>
            </a:pPr>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静态图像（hi res .jpg 或 .pdf）</a:t>
            </a:r>
            <a:endPar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descr="ppt02.jpg"/>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0" y="0"/>
            <a:ext cx="15359346" cy="8639175"/>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hdr="0" ftr="0" dt="0"/>
  <p:txStyles>
    <p:titleStyle>
      <a:lvl1pPr algn="l" defTabSz="1496695" rtl="0" eaLnBrk="1" latinLnBrk="0" hangingPunct="1">
        <a:lnSpc>
          <a:spcPct val="90000"/>
        </a:lnSpc>
        <a:spcBef>
          <a:spcPct val="0"/>
        </a:spcBef>
        <a:buNone/>
        <a:defRPr sz="7200" kern="1200">
          <a:solidFill>
            <a:schemeClr val="tx1"/>
          </a:solidFill>
          <a:latin typeface="+mj-lt"/>
          <a:ea typeface="+mj-ea"/>
          <a:cs typeface="+mj-cs"/>
        </a:defRPr>
      </a:lvl1pPr>
    </p:titleStyle>
    <p:bodyStyle>
      <a:lvl1pPr marL="374650" indent="-374650" algn="l" defTabSz="1496695" rtl="0" eaLnBrk="1" latinLnBrk="0" hangingPunct="1">
        <a:lnSpc>
          <a:spcPct val="90000"/>
        </a:lnSpc>
        <a:spcBef>
          <a:spcPct val="328000"/>
        </a:spcBef>
        <a:buFont typeface="Arial" panose="020B0604020202020204" pitchFamily="34" charset="0"/>
        <a:buChar char="•"/>
        <a:defRPr sz="4580" kern="1200">
          <a:solidFill>
            <a:schemeClr val="tx1"/>
          </a:solidFill>
          <a:latin typeface="+mn-lt"/>
          <a:ea typeface="+mn-ea"/>
          <a:cs typeface="+mn-cs"/>
        </a:defRPr>
      </a:lvl1pPr>
      <a:lvl2pPr marL="1122680" indent="-374650" algn="l" defTabSz="1496695" rtl="0" eaLnBrk="1" latinLnBrk="0" hangingPunct="1">
        <a:lnSpc>
          <a:spcPct val="90000"/>
        </a:lnSpc>
        <a:spcBef>
          <a:spcPts val="820"/>
        </a:spcBef>
        <a:buFont typeface="Arial" panose="020B0604020202020204" pitchFamily="34" charset="0"/>
        <a:buChar char="•"/>
        <a:defRPr sz="3930" kern="1200">
          <a:solidFill>
            <a:schemeClr val="tx1"/>
          </a:solidFill>
          <a:latin typeface="+mn-lt"/>
          <a:ea typeface="+mn-ea"/>
          <a:cs typeface="+mn-cs"/>
        </a:defRPr>
      </a:lvl2pPr>
      <a:lvl3pPr marL="1870710" indent="-374650" algn="l" defTabSz="1496695" rtl="0" eaLnBrk="1" latinLnBrk="0" hangingPunct="1">
        <a:lnSpc>
          <a:spcPct val="90000"/>
        </a:lnSpc>
        <a:spcBef>
          <a:spcPts val="820"/>
        </a:spcBef>
        <a:buFont typeface="Arial" panose="020B0604020202020204" pitchFamily="34" charset="0"/>
        <a:buChar char="•"/>
        <a:defRPr sz="3275" kern="1200">
          <a:solidFill>
            <a:schemeClr val="tx1"/>
          </a:solidFill>
          <a:latin typeface="+mn-lt"/>
          <a:ea typeface="+mn-ea"/>
          <a:cs typeface="+mn-cs"/>
        </a:defRPr>
      </a:lvl3pPr>
      <a:lvl4pPr marL="261810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4pPr>
      <a:lvl5pPr marL="336740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5pPr>
      <a:lvl6pPr marL="411543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6pPr>
      <a:lvl7pPr marL="486346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7pPr>
      <a:lvl8pPr marL="561213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8pPr>
      <a:lvl9pPr marL="636016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9pPr>
    </p:bodyStyle>
    <p:otherStyle>
      <a:defPPr>
        <a:defRPr lang="en-US"/>
      </a:defPPr>
      <a:lvl1pPr marL="0" algn="l" defTabSz="1496695" rtl="0" eaLnBrk="1" latinLnBrk="0" hangingPunct="1">
        <a:defRPr sz="2950" kern="1200">
          <a:solidFill>
            <a:schemeClr val="tx1"/>
          </a:solidFill>
          <a:latin typeface="+mn-lt"/>
          <a:ea typeface="+mn-ea"/>
          <a:cs typeface="+mn-cs"/>
        </a:defRPr>
      </a:lvl1pPr>
      <a:lvl2pPr marL="748030" algn="l" defTabSz="1496695" rtl="0" eaLnBrk="1" latinLnBrk="0" hangingPunct="1">
        <a:defRPr sz="2950" kern="1200">
          <a:solidFill>
            <a:schemeClr val="tx1"/>
          </a:solidFill>
          <a:latin typeface="+mn-lt"/>
          <a:ea typeface="+mn-ea"/>
          <a:cs typeface="+mn-cs"/>
        </a:defRPr>
      </a:lvl2pPr>
      <a:lvl3pPr marL="1496695" algn="l" defTabSz="1496695" rtl="0" eaLnBrk="1" latinLnBrk="0" hangingPunct="1">
        <a:defRPr sz="2950" kern="1200">
          <a:solidFill>
            <a:schemeClr val="tx1"/>
          </a:solidFill>
          <a:latin typeface="+mn-lt"/>
          <a:ea typeface="+mn-ea"/>
          <a:cs typeface="+mn-cs"/>
        </a:defRPr>
      </a:lvl3pPr>
      <a:lvl4pPr marL="2244725" algn="l" defTabSz="1496695" rtl="0" eaLnBrk="1" latinLnBrk="0" hangingPunct="1">
        <a:defRPr sz="2950" kern="1200">
          <a:solidFill>
            <a:schemeClr val="tx1"/>
          </a:solidFill>
          <a:latin typeface="+mn-lt"/>
          <a:ea typeface="+mn-ea"/>
          <a:cs typeface="+mn-cs"/>
        </a:defRPr>
      </a:lvl4pPr>
      <a:lvl5pPr marL="2992755" algn="l" defTabSz="1496695" rtl="0" eaLnBrk="1" latinLnBrk="0" hangingPunct="1">
        <a:defRPr sz="2950" kern="1200">
          <a:solidFill>
            <a:schemeClr val="tx1"/>
          </a:solidFill>
          <a:latin typeface="+mn-lt"/>
          <a:ea typeface="+mn-ea"/>
          <a:cs typeface="+mn-cs"/>
        </a:defRPr>
      </a:lvl5pPr>
      <a:lvl6pPr marL="3740785" algn="l" defTabSz="1496695" rtl="0" eaLnBrk="1" latinLnBrk="0" hangingPunct="1">
        <a:defRPr sz="2950" kern="1200">
          <a:solidFill>
            <a:schemeClr val="tx1"/>
          </a:solidFill>
          <a:latin typeface="+mn-lt"/>
          <a:ea typeface="+mn-ea"/>
          <a:cs typeface="+mn-cs"/>
        </a:defRPr>
      </a:lvl6pPr>
      <a:lvl7pPr marL="4489450" algn="l" defTabSz="1496695" rtl="0" eaLnBrk="1" latinLnBrk="0" hangingPunct="1">
        <a:defRPr sz="2950" kern="1200">
          <a:solidFill>
            <a:schemeClr val="tx1"/>
          </a:solidFill>
          <a:latin typeface="+mn-lt"/>
          <a:ea typeface="+mn-ea"/>
          <a:cs typeface="+mn-cs"/>
        </a:defRPr>
      </a:lvl7pPr>
      <a:lvl8pPr marL="5237480" algn="l" defTabSz="1496695" rtl="0" eaLnBrk="1" latinLnBrk="0" hangingPunct="1">
        <a:defRPr sz="2950" kern="1200">
          <a:solidFill>
            <a:schemeClr val="tx1"/>
          </a:solidFill>
          <a:latin typeface="+mn-lt"/>
          <a:ea typeface="+mn-ea"/>
          <a:cs typeface="+mn-cs"/>
        </a:defRPr>
      </a:lvl8pPr>
      <a:lvl9pPr marL="5985510" algn="l" defTabSz="1496695" rtl="0" eaLnBrk="1" latinLnBrk="0" hangingPunct="1">
        <a:defRPr sz="29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3242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6562" y="1857347"/>
            <a:ext cx="5018067" cy="3547817"/>
          </a:xfrm>
          <a:prstGeom prst="rect">
            <a:avLst/>
          </a:prstGeom>
        </p:spPr>
        <p:txBody>
          <a:bodyPr vert="horz" lIns="91440" tIns="45720" rIns="91440" bIns="45720" rtlCol="0" anchor="t">
            <a:normAutofit/>
          </a:bodyPr>
          <a:lstStyle/>
          <a:p>
            <a:r>
              <a:rPr lang="zh-CN" altLang="en-US" dirty="0">
                <a:sym typeface="+mn-ea"/>
              </a:rPr>
              <a:t>单击此处添加标题</a:t>
            </a:r>
            <a:endParaRPr lang="en-US" dirty="0"/>
          </a:p>
        </p:txBody>
      </p:sp>
    </p:spTree>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1496695" rtl="0" eaLnBrk="1" latinLnBrk="0" hangingPunct="1">
        <a:lnSpc>
          <a:spcPct val="90000"/>
        </a:lnSpc>
        <a:spcBef>
          <a:spcPct val="0"/>
        </a:spcBef>
        <a:buNone/>
        <a:defRPr sz="6300" b="0" kern="1200">
          <a:solidFill>
            <a:schemeClr val="bg2"/>
          </a:solidFill>
          <a:latin typeface="Arial" panose="020B0604020202020204" pitchFamily="34" charset="0"/>
          <a:ea typeface="微软雅黑" panose="020B0503020204020204" pitchFamily="34" charset="-122"/>
          <a:cs typeface="Arial" panose="020B0604020202020204" pitchFamily="34" charset="0"/>
        </a:defRPr>
      </a:lvl1pPr>
    </p:titleStyle>
    <p:bodyStyle>
      <a:lvl1pPr marL="0" indent="0" algn="l" defTabSz="1496695" rtl="0" eaLnBrk="1" latinLnBrk="0" hangingPunct="1">
        <a:lnSpc>
          <a:spcPct val="90000"/>
        </a:lnSpc>
        <a:spcBef>
          <a:spcPct val="328000"/>
        </a:spcBef>
        <a:buFont typeface="Arial" panose="020B0604020202020204" pitchFamily="34" charset="0"/>
        <a:buNone/>
        <a:defRPr sz="2295" kern="1200">
          <a:solidFill>
            <a:srgbClr val="FFFFFF"/>
          </a:solidFill>
          <a:latin typeface="微软雅黑" panose="020B0503020204020204" pitchFamily="34" charset="-122"/>
          <a:ea typeface="微软雅黑" panose="020B0503020204020204" pitchFamily="34" charset="-122"/>
          <a:cs typeface="+mn-cs"/>
        </a:defRPr>
      </a:lvl1pPr>
      <a:lvl2pPr marL="748030" indent="0" algn="l" defTabSz="1496695" rtl="0" eaLnBrk="1" latinLnBrk="0" hangingPunct="1">
        <a:lnSpc>
          <a:spcPct val="90000"/>
        </a:lnSpc>
        <a:spcBef>
          <a:spcPts val="820"/>
        </a:spcBef>
        <a:buFont typeface="Arial" panose="020B0604020202020204" pitchFamily="34" charset="0"/>
        <a:buNone/>
        <a:defRPr sz="3930" kern="1200">
          <a:solidFill>
            <a:schemeClr val="tx1"/>
          </a:solidFill>
          <a:latin typeface="+mn-lt"/>
          <a:ea typeface="+mn-ea"/>
          <a:cs typeface="+mn-cs"/>
        </a:defRPr>
      </a:lvl2pPr>
      <a:lvl3pPr marL="1496695" indent="0" algn="l" defTabSz="1496695" rtl="0" eaLnBrk="1" latinLnBrk="0" hangingPunct="1">
        <a:lnSpc>
          <a:spcPct val="90000"/>
        </a:lnSpc>
        <a:spcBef>
          <a:spcPts val="820"/>
        </a:spcBef>
        <a:buFont typeface="Arial" panose="020B0604020202020204" pitchFamily="34" charset="0"/>
        <a:buNone/>
        <a:defRPr sz="3275" kern="1200">
          <a:solidFill>
            <a:schemeClr val="tx1"/>
          </a:solidFill>
          <a:latin typeface="+mn-lt"/>
          <a:ea typeface="+mn-ea"/>
          <a:cs typeface="+mn-cs"/>
        </a:defRPr>
      </a:lvl3pPr>
      <a:lvl4pPr marL="2244725" indent="0" algn="l" defTabSz="1496695" rtl="0" eaLnBrk="1" latinLnBrk="0" hangingPunct="1">
        <a:lnSpc>
          <a:spcPct val="90000"/>
        </a:lnSpc>
        <a:spcBef>
          <a:spcPts val="820"/>
        </a:spcBef>
        <a:buFont typeface="Arial" panose="020B0604020202020204" pitchFamily="34" charset="0"/>
        <a:buNone/>
        <a:defRPr sz="2950" kern="1200">
          <a:solidFill>
            <a:schemeClr val="tx1"/>
          </a:solidFill>
          <a:latin typeface="+mn-lt"/>
          <a:ea typeface="+mn-ea"/>
          <a:cs typeface="+mn-cs"/>
        </a:defRPr>
      </a:lvl4pPr>
      <a:lvl5pPr marL="2992755" indent="0" algn="l" defTabSz="1496695" rtl="0" eaLnBrk="1" latinLnBrk="0" hangingPunct="1">
        <a:lnSpc>
          <a:spcPct val="90000"/>
        </a:lnSpc>
        <a:spcBef>
          <a:spcPts val="820"/>
        </a:spcBef>
        <a:buFont typeface="Arial" panose="020B0604020202020204" pitchFamily="34" charset="0"/>
        <a:buNone/>
        <a:defRPr sz="2950" kern="1200">
          <a:solidFill>
            <a:schemeClr val="tx1"/>
          </a:solidFill>
          <a:latin typeface="+mn-lt"/>
          <a:ea typeface="+mn-ea"/>
          <a:cs typeface="+mn-cs"/>
        </a:defRPr>
      </a:lvl5pPr>
      <a:lvl6pPr marL="411543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6pPr>
      <a:lvl7pPr marL="4863465"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7pPr>
      <a:lvl8pPr marL="561213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8pPr>
      <a:lvl9pPr marL="6360160" indent="-374650" algn="l" defTabSz="1496695" rtl="0" eaLnBrk="1" latinLnBrk="0" hangingPunct="1">
        <a:lnSpc>
          <a:spcPct val="90000"/>
        </a:lnSpc>
        <a:spcBef>
          <a:spcPts val="820"/>
        </a:spcBef>
        <a:buFont typeface="Arial" panose="020B0604020202020204" pitchFamily="34" charset="0"/>
        <a:buChar char="•"/>
        <a:defRPr sz="2950" kern="1200">
          <a:solidFill>
            <a:schemeClr val="tx1"/>
          </a:solidFill>
          <a:latin typeface="+mn-lt"/>
          <a:ea typeface="+mn-ea"/>
          <a:cs typeface="+mn-cs"/>
        </a:defRPr>
      </a:lvl9pPr>
    </p:bodyStyle>
    <p:otherStyle>
      <a:defPPr>
        <a:defRPr lang="en-US"/>
      </a:defPPr>
      <a:lvl1pPr marL="0" algn="l" defTabSz="1496695" rtl="0" eaLnBrk="1" latinLnBrk="0" hangingPunct="1">
        <a:defRPr sz="2950" kern="1200">
          <a:solidFill>
            <a:schemeClr val="tx1"/>
          </a:solidFill>
          <a:latin typeface="+mn-lt"/>
          <a:ea typeface="+mn-ea"/>
          <a:cs typeface="+mn-cs"/>
        </a:defRPr>
      </a:lvl1pPr>
      <a:lvl2pPr marL="748030" algn="l" defTabSz="1496695" rtl="0" eaLnBrk="1" latinLnBrk="0" hangingPunct="1">
        <a:defRPr sz="2950" kern="1200">
          <a:solidFill>
            <a:schemeClr val="tx1"/>
          </a:solidFill>
          <a:latin typeface="+mn-lt"/>
          <a:ea typeface="+mn-ea"/>
          <a:cs typeface="+mn-cs"/>
        </a:defRPr>
      </a:lvl2pPr>
      <a:lvl3pPr marL="1496695" algn="l" defTabSz="1496695" rtl="0" eaLnBrk="1" latinLnBrk="0" hangingPunct="1">
        <a:defRPr sz="2950" kern="1200">
          <a:solidFill>
            <a:schemeClr val="tx1"/>
          </a:solidFill>
          <a:latin typeface="+mn-lt"/>
          <a:ea typeface="+mn-ea"/>
          <a:cs typeface="+mn-cs"/>
        </a:defRPr>
      </a:lvl3pPr>
      <a:lvl4pPr marL="2244725" algn="l" defTabSz="1496695" rtl="0" eaLnBrk="1" latinLnBrk="0" hangingPunct="1">
        <a:defRPr sz="2950" kern="1200">
          <a:solidFill>
            <a:schemeClr val="tx1"/>
          </a:solidFill>
          <a:latin typeface="+mn-lt"/>
          <a:ea typeface="+mn-ea"/>
          <a:cs typeface="+mn-cs"/>
        </a:defRPr>
      </a:lvl4pPr>
      <a:lvl5pPr marL="2992755" algn="l" defTabSz="1496695" rtl="0" eaLnBrk="1" latinLnBrk="0" hangingPunct="1">
        <a:defRPr sz="2950" kern="1200">
          <a:solidFill>
            <a:schemeClr val="tx1"/>
          </a:solidFill>
          <a:latin typeface="+mn-lt"/>
          <a:ea typeface="+mn-ea"/>
          <a:cs typeface="+mn-cs"/>
        </a:defRPr>
      </a:lvl5pPr>
      <a:lvl6pPr marL="3740785" algn="l" defTabSz="1496695" rtl="0" eaLnBrk="1" latinLnBrk="0" hangingPunct="1">
        <a:defRPr sz="2950" kern="1200">
          <a:solidFill>
            <a:schemeClr val="tx1"/>
          </a:solidFill>
          <a:latin typeface="+mn-lt"/>
          <a:ea typeface="+mn-ea"/>
          <a:cs typeface="+mn-cs"/>
        </a:defRPr>
      </a:lvl6pPr>
      <a:lvl7pPr marL="4489450" algn="l" defTabSz="1496695" rtl="0" eaLnBrk="1" latinLnBrk="0" hangingPunct="1">
        <a:defRPr sz="2950" kern="1200">
          <a:solidFill>
            <a:schemeClr val="tx1"/>
          </a:solidFill>
          <a:latin typeface="+mn-lt"/>
          <a:ea typeface="+mn-ea"/>
          <a:cs typeface="+mn-cs"/>
        </a:defRPr>
      </a:lvl7pPr>
      <a:lvl8pPr marL="5237480" algn="l" defTabSz="1496695" rtl="0" eaLnBrk="1" latinLnBrk="0" hangingPunct="1">
        <a:defRPr sz="2950" kern="1200">
          <a:solidFill>
            <a:schemeClr val="tx1"/>
          </a:solidFill>
          <a:latin typeface="+mn-lt"/>
          <a:ea typeface="+mn-ea"/>
          <a:cs typeface="+mn-cs"/>
        </a:defRPr>
      </a:lvl8pPr>
      <a:lvl9pPr marL="5985510" algn="l" defTabSz="1496695" rtl="0" eaLnBrk="1" latinLnBrk="0" hangingPunct="1">
        <a:defRPr sz="29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41.png"/><Relationship Id="rId7" Type="http://schemas.openxmlformats.org/officeDocument/2006/relationships/image" Target="../media/image40.wmf"/><Relationship Id="rId6" Type="http://schemas.openxmlformats.org/officeDocument/2006/relationships/oleObject" Target="../embeddings/oleObject3.bin"/><Relationship Id="rId5" Type="http://schemas.openxmlformats.org/officeDocument/2006/relationships/image" Target="../media/image39.wmf"/><Relationship Id="rId4" Type="http://schemas.openxmlformats.org/officeDocument/2006/relationships/oleObject" Target="../embeddings/oleObject2.bin"/><Relationship Id="rId3" Type="http://schemas.openxmlformats.org/officeDocument/2006/relationships/image" Target="../media/image38.wmf"/><Relationship Id="rId2" Type="http://schemas.openxmlformats.org/officeDocument/2006/relationships/oleObject" Target="../embeddings/oleObject1.bin"/><Relationship Id="rId11" Type="http://schemas.openxmlformats.org/officeDocument/2006/relationships/notesSlide" Target="../notesSlides/notesSlide10.xml"/><Relationship Id="rId10" Type="http://schemas.openxmlformats.org/officeDocument/2006/relationships/vmlDrawing" Target="../drawings/vmlDrawing1.vml"/><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43.emf"/><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44.png"/></Relationships>
</file>

<file path=ppt/slides/_rels/slide1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1" Type="http://schemas.openxmlformats.org/officeDocument/2006/relationships/notesSlide" Target="../notesSlides/notesSlide13.xml"/><Relationship Id="rId10" Type="http://schemas.openxmlformats.org/officeDocument/2006/relationships/slideLayout" Target="../slideLayouts/slideLayout1.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jpeg"/><Relationship Id="rId2" Type="http://schemas.openxmlformats.org/officeDocument/2006/relationships/image" Target="../media/image6.jpe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image" Target="../media/image29.jpeg"/><Relationship Id="rId7" Type="http://schemas.openxmlformats.org/officeDocument/2006/relationships/image" Target="../media/image28.jpeg"/><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jpeg"/><Relationship Id="rId16" Type="http://schemas.openxmlformats.org/officeDocument/2006/relationships/notesSlide" Target="../notesSlides/notesSlide8.xml"/><Relationship Id="rId15" Type="http://schemas.openxmlformats.org/officeDocument/2006/relationships/slideLayout" Target="../slideLayouts/slideLayout1.xml"/><Relationship Id="rId14" Type="http://schemas.openxmlformats.org/officeDocument/2006/relationships/image" Target="../media/image35.png"/><Relationship Id="rId13" Type="http://schemas.openxmlformats.org/officeDocument/2006/relationships/image" Target="../media/image34.png"/><Relationship Id="rId12" Type="http://schemas.openxmlformats.org/officeDocument/2006/relationships/image" Target="../media/image33.jpeg"/><Relationship Id="rId11" Type="http://schemas.openxmlformats.org/officeDocument/2006/relationships/image" Target="../media/image32.jpeg"/><Relationship Id="rId10" Type="http://schemas.openxmlformats.org/officeDocument/2006/relationships/image" Target="../media/image31.jpeg"/><Relationship Id="rId1"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8542" y="4441770"/>
            <a:ext cx="3255743" cy="520700"/>
          </a:xfrm>
          <a:prstGeom prst="rect">
            <a:avLst/>
          </a:prstGeom>
          <a:solidFill>
            <a:schemeClr val="accent1"/>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smtClean="0">
                <a:ln>
                  <a:noFill/>
                </a:ln>
                <a:solidFill>
                  <a:srgbClr val="000000"/>
                </a:solidFill>
                <a:effectLst/>
                <a:uFillTx/>
                <a:latin typeface="Calibri"/>
                <a:ea typeface="Calibri"/>
                <a:cs typeface="Calibri"/>
                <a:sym typeface="Calibri"/>
              </a:rPr>
              <a:t>TIME</a:t>
            </a:r>
            <a:r>
              <a:rPr lang="zh-CN" altLang="en-US" sz="2800" dirty="0"/>
              <a:t>队</a:t>
            </a:r>
            <a:endParaRPr kumimoji="0" lang="zh-CN" altLang="en-US" sz="2800" b="0" i="0" u="none" strike="noStrike" cap="none" spc="0" normalizeH="0" baseline="0" dirty="0">
              <a:ln>
                <a:noFill/>
              </a:ln>
              <a:solidFill>
                <a:srgbClr val="000000"/>
              </a:solidFill>
              <a:effectLst/>
              <a:uFillTx/>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模型架构</a:t>
            </a:r>
            <a:endParaRPr lang="zh-CN" altLang="en-US" sz="3600" dirty="0" smtClean="0">
              <a:solidFill>
                <a:srgbClr val="FFFFFF"/>
              </a:solidFill>
            </a:endParaRPr>
          </a:p>
        </p:txBody>
      </p:sp>
      <p:sp>
        <p:nvSpPr>
          <p:cNvPr id="13" name="矩形 12"/>
          <p:cNvSpPr/>
          <p:nvPr/>
        </p:nvSpPr>
        <p:spPr>
          <a:xfrm>
            <a:off x="1601470" y="3013710"/>
            <a:ext cx="12158345" cy="5346065"/>
          </a:xfrm>
          <a:prstGeom prst="rect">
            <a:avLst/>
          </a:prstGeom>
          <a:noFill/>
          <a:ln>
            <a:solidFill>
              <a:srgbClr val="FFFFFF"/>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文本框 4"/>
          <p:cNvSpPr txBox="1"/>
          <p:nvPr/>
        </p:nvSpPr>
        <p:spPr>
          <a:xfrm>
            <a:off x="788670" y="1319530"/>
            <a:ext cx="6381750" cy="1414780"/>
          </a:xfrm>
          <a:prstGeom prst="rect">
            <a:avLst/>
          </a:prstGeom>
          <a:noFill/>
        </p:spPr>
        <p:txBody>
          <a:bodyPr wrap="square" rtlCol="0">
            <a:spAutoFit/>
          </a:bodyPr>
          <a:p>
            <a:pPr marL="342900" indent="-342900" algn="l">
              <a:lnSpc>
                <a:spcPts val="3440"/>
              </a:lnSpc>
              <a:buFont typeface="Wingdings" panose="05000000000000000000" charset="0"/>
              <a:buChar char="l"/>
            </a:pPr>
            <a:r>
              <a:rPr lang="en-US" altLang="zh-CN" sz="2000" dirty="0" smtClean="0">
                <a:solidFill>
                  <a:srgbClr val="FFFFFF"/>
                </a:solidFill>
                <a:latin typeface="微软雅黑" panose="020B0503020204020204" pitchFamily="34" charset="-122"/>
                <a:ea typeface="微软雅黑" panose="020B0503020204020204" pitchFamily="34" charset="-122"/>
              </a:rPr>
              <a:t>Stripe-Base Segmentation</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en-US" altLang="zh-CN" sz="2000" dirty="0" smtClean="0">
                <a:solidFill>
                  <a:srgbClr val="FFFFFF"/>
                </a:solidFill>
                <a:latin typeface="微软雅黑" panose="020B0503020204020204" pitchFamily="34" charset="-122"/>
                <a:ea typeface="微软雅黑" panose="020B0503020204020204" pitchFamily="34" charset="-122"/>
              </a:rPr>
              <a:t>SBS</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zh-CN" altLang="en-US" sz="2000" dirty="0" smtClean="0">
                <a:solidFill>
                  <a:srgbClr val="FFFFFF"/>
                </a:solidFill>
                <a:latin typeface="微软雅黑" panose="020B0503020204020204" pitchFamily="34" charset="-122"/>
                <a:ea typeface="微软雅黑" panose="020B0503020204020204" pitchFamily="34" charset="-122"/>
              </a:rPr>
              <a:t>：</a:t>
            </a:r>
            <a:endParaRPr lang="zh-CN" altLang="en-US" sz="2000" dirty="0" smtClean="0">
              <a:solidFill>
                <a:srgbClr val="FFFFFF"/>
              </a:solidFill>
              <a:latin typeface="微软雅黑" panose="020B0503020204020204" pitchFamily="34" charset="-122"/>
              <a:ea typeface="微软雅黑" panose="020B0503020204020204" pitchFamily="34" charset="-122"/>
            </a:endParaRPr>
          </a:p>
          <a:p>
            <a:pPr indent="0" algn="l">
              <a:lnSpc>
                <a:spcPts val="3440"/>
              </a:lnSpc>
              <a:buFont typeface="Wingdings" panose="05000000000000000000" charset="0"/>
              <a:buNone/>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对中间层得到特征图进行切分，分别进行</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ID</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预测，使得网络基</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于局部信息进行预测从而可以关注到更多的局部细节</a:t>
            </a:r>
            <a:endPar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8506460" y="1319530"/>
            <a:ext cx="6092190" cy="1414780"/>
          </a:xfrm>
          <a:prstGeom prst="rect">
            <a:avLst/>
          </a:prstGeom>
          <a:noFill/>
        </p:spPr>
        <p:txBody>
          <a:bodyPr wrap="square" rtlCol="0" anchor="t">
            <a:spAutoFit/>
          </a:bodyPr>
          <a:p>
            <a:pPr marL="342900" indent="-342900" algn="l">
              <a:lnSpc>
                <a:spcPts val="3440"/>
              </a:lnSpc>
              <a:buFont typeface="Wingdings" panose="05000000000000000000" charset="0"/>
              <a:buChar char="l"/>
            </a:pP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M</a:t>
            </a: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ulti</a:t>
            </a: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-S</a:t>
            </a: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cale </a:t>
            </a: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eature </a:t>
            </a: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F</a:t>
            </a: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usion（</a:t>
            </a: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MS</a:t>
            </a:r>
            <a:r>
              <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l">
              <a:lnSpc>
                <a:spcPts val="3440"/>
              </a:lnSpc>
            </a:pP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我们将语义信息最强的最后两层的特征分别进行全局池化得到特征向量后并融合作为最终的特征表示用于检索阶段。</a:t>
            </a:r>
            <a:endParaRPr lang="zh-CN" altLang="en-US" sz="150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descr="xin网络图"/>
          <p:cNvPicPr>
            <a:picLocks noChangeAspect="1"/>
          </p:cNvPicPr>
          <p:nvPr/>
        </p:nvPicPr>
        <p:blipFill>
          <a:blip r:embed="rId1"/>
          <a:stretch>
            <a:fillRect/>
          </a:stretch>
        </p:blipFill>
        <p:spPr>
          <a:xfrm>
            <a:off x="1647190" y="3063875"/>
            <a:ext cx="12065635" cy="524637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训练细节</a:t>
            </a:r>
            <a:endParaRPr lang="zh-CN" altLang="en-US" sz="3600" dirty="0" smtClean="0">
              <a:solidFill>
                <a:srgbClr val="FFFFFF"/>
              </a:solidFill>
            </a:endParaRPr>
          </a:p>
        </p:txBody>
      </p:sp>
      <p:sp>
        <p:nvSpPr>
          <p:cNvPr id="2" name="文本框 1"/>
          <p:cNvSpPr txBox="1"/>
          <p:nvPr/>
        </p:nvSpPr>
        <p:spPr>
          <a:xfrm>
            <a:off x="1258570" y="1153160"/>
            <a:ext cx="9144000" cy="3620135"/>
          </a:xfrm>
          <a:prstGeom prst="rect">
            <a:avLst/>
          </a:prstGeom>
          <a:noFill/>
        </p:spPr>
        <p:txBody>
          <a:bodyPr wrap="square" rtlCol="0">
            <a:spAutoFit/>
          </a:bodyPr>
          <a:p>
            <a:pPr indent="0" algn="l">
              <a:lnSpc>
                <a:spcPts val="3440"/>
              </a:lnSpc>
              <a:buFont typeface="+mj-ea"/>
              <a:buNone/>
            </a:pPr>
            <a:r>
              <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①  Generalized-mean Pooling</a:t>
            </a: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440"/>
              </a:lnSpc>
              <a:buFont typeface="+mj-ea"/>
              <a:buAutoNum type="circleNumDbPlain"/>
            </a:pP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440"/>
              </a:lnSpc>
              <a:buFont typeface="+mj-ea"/>
              <a:buAutoNum type="circleNumDbPlain"/>
            </a:pP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440"/>
              </a:lnSpc>
              <a:buFont typeface="+mj-ea"/>
              <a:buAutoNum type="circleNumDbPlain"/>
            </a:pP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440"/>
              </a:lnSpc>
              <a:buFont typeface="+mj-ea"/>
              <a:buAutoNum type="circleNumDbPlain"/>
            </a:pP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gn="l">
              <a:lnSpc>
                <a:spcPts val="3440"/>
              </a:lnSpc>
              <a:buFont typeface="+mj-ea"/>
              <a:buAutoNum type="circleNumDbPlain"/>
            </a:pPr>
            <a:endParaRPr lang="zh-CN" altLang="en-US" sz="2000" b="1"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indent="0" algn="l">
              <a:lnSpc>
                <a:spcPts val="3440"/>
              </a:lnSpc>
              <a:buFont typeface="+mj-ea"/>
              <a:buNone/>
            </a:pPr>
            <a:r>
              <a:rPr lang="zh-CN" altLang="en-US" sz="2000" b="1"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②  </a:t>
            </a: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Cross-Batch Memory(XBM)</a:t>
            </a: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ts val="3440"/>
              </a:lnSpc>
            </a:pPr>
            <a:endParaRPr lang="zh-CN" altLang="en-US" sz="20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928495" y="3155315"/>
            <a:ext cx="11922760" cy="532130"/>
          </a:xfrm>
          <a:prstGeom prst="rect">
            <a:avLst/>
          </a:prstGeom>
          <a:noFill/>
        </p:spPr>
        <p:txBody>
          <a:bodyPr wrap="square" rtlCol="0">
            <a:spAutoFit/>
          </a:bodyPr>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GeM</a:t>
            </a:r>
            <a:r>
              <a:rPr lang="zh-CN" altLang="en-US" sz="15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池化是现在检索常用的池化方法之一，传统的最大池化和平均池化均是它的特例，在本任务中它的性能也超过了最大和平均池化。</a:t>
            </a:r>
            <a:endParaRPr lang="zh-CN" altLang="en-US" sz="150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426210" y="4401820"/>
            <a:ext cx="11734800" cy="2980690"/>
          </a:xfrm>
          <a:prstGeom prst="rect">
            <a:avLst/>
          </a:prstGeom>
        </p:spPr>
      </p:pic>
      <p:sp>
        <p:nvSpPr>
          <p:cNvPr id="8" name="文本框 7"/>
          <p:cNvSpPr txBox="1"/>
          <p:nvPr/>
        </p:nvSpPr>
        <p:spPr>
          <a:xfrm>
            <a:off x="1928495" y="7382510"/>
            <a:ext cx="11643360" cy="973455"/>
          </a:xfrm>
          <a:prstGeom prst="rect">
            <a:avLst/>
          </a:prstGeom>
          <a:noFill/>
        </p:spPr>
        <p:txBody>
          <a:bodyPr wrap="square" rtlCol="0">
            <a:spAutoFit/>
          </a:bodyPr>
          <a:p>
            <a:pPr algn="l">
              <a:lnSpc>
                <a:spcPts val="3440"/>
              </a:lnSpc>
            </a:pP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将之前</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batch</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的样本的特征保存到队列中，队列长度一定，与当前</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batch</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的样本共同计算</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loss</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ts val="3440"/>
              </a:lnSpc>
            </a:pP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作用：用较少的代价获得大量样本对，从而有助于难样本的挖掘，提升度量学习效果。</a:t>
            </a:r>
            <a:endPar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5" name="对象 4">
            <a:hlinkClick r:id="" action="ppaction://ole?verb="/>
          </p:cNvPr>
          <p:cNvGraphicFramePr>
            <a:graphicFrameLocks noChangeAspect="1"/>
          </p:cNvGraphicFramePr>
          <p:nvPr/>
        </p:nvGraphicFramePr>
        <p:xfrm>
          <a:off x="7223125" y="4211320"/>
          <a:ext cx="914400" cy="215900"/>
        </p:xfrm>
        <a:graphic>
          <a:graphicData uri="http://schemas.openxmlformats.org/presentationml/2006/ole">
            <mc:AlternateContent xmlns:mc="http://schemas.openxmlformats.org/markup-compatibility/2006">
              <mc:Choice xmlns:v="urn:schemas-microsoft-com:vml" Requires="v">
                <p:oleObj spid="_x0000_s1025" name="" r:id="rId2" imgW="914400" imgH="215900" progId="Equation.KSEE3">
                  <p:embed/>
                </p:oleObj>
              </mc:Choice>
              <mc:Fallback>
                <p:oleObj name="" r:id="rId2" imgW="914400" imgH="215900" progId="Equation.KSEE3">
                  <p:embed/>
                  <p:pic>
                    <p:nvPicPr>
                      <p:cNvPr id="0" name="图片 1024"/>
                      <p:cNvPicPr/>
                      <p:nvPr/>
                    </p:nvPicPr>
                    <p:blipFill>
                      <a:blip r:embed="rId3"/>
                      <a:stretch>
                        <a:fillRect/>
                      </a:stretch>
                    </p:blipFill>
                    <p:spPr>
                      <a:xfrm>
                        <a:off x="7223125" y="4211320"/>
                        <a:ext cx="914400" cy="215900"/>
                      </a:xfrm>
                      <a:prstGeom prst="rect">
                        <a:avLst/>
                      </a:prstGeom>
                    </p:spPr>
                  </p:pic>
                </p:oleObj>
              </mc:Fallback>
            </mc:AlternateContent>
          </a:graphicData>
        </a:graphic>
      </p:graphicFrame>
      <p:graphicFrame>
        <p:nvGraphicFramePr>
          <p:cNvPr id="16" name="对象 15">
            <a:hlinkClick r:id="" action="ppaction://ole?verb="/>
          </p:cNvPr>
          <p:cNvGraphicFramePr>
            <a:graphicFrameLocks noChangeAspect="1"/>
          </p:cNvGraphicFramePr>
          <p:nvPr/>
        </p:nvGraphicFramePr>
        <p:xfrm>
          <a:off x="7508875" y="4217670"/>
          <a:ext cx="342900" cy="203200"/>
        </p:xfrm>
        <a:graphic>
          <a:graphicData uri="http://schemas.openxmlformats.org/presentationml/2006/ole">
            <mc:AlternateContent xmlns:mc="http://schemas.openxmlformats.org/markup-compatibility/2006">
              <mc:Choice xmlns:v="urn:schemas-microsoft-com:vml" Requires="v">
                <p:oleObj spid="_x0000_s1027" name="" r:id="rId4" imgW="342900" imgH="203200" progId="Equation.KSEE3">
                  <p:embed/>
                </p:oleObj>
              </mc:Choice>
              <mc:Fallback>
                <p:oleObj name="" r:id="rId4" imgW="342900" imgH="203200" progId="Equation.KSEE3">
                  <p:embed/>
                  <p:pic>
                    <p:nvPicPr>
                      <p:cNvPr id="0" name="图片 1026"/>
                      <p:cNvPicPr/>
                      <p:nvPr/>
                    </p:nvPicPr>
                    <p:blipFill>
                      <a:blip r:embed="rId5"/>
                      <a:stretch>
                        <a:fillRect/>
                      </a:stretch>
                    </p:blipFill>
                    <p:spPr>
                      <a:xfrm>
                        <a:off x="7508875" y="4217670"/>
                        <a:ext cx="342900" cy="203200"/>
                      </a:xfrm>
                      <a:prstGeom prst="rect">
                        <a:avLst/>
                      </a:prstGeom>
                    </p:spPr>
                  </p:pic>
                </p:oleObj>
              </mc:Fallback>
            </mc:AlternateContent>
          </a:graphicData>
        </a:graphic>
      </p:graphicFrame>
      <p:graphicFrame>
        <p:nvGraphicFramePr>
          <p:cNvPr id="17" name="对象 16">
            <a:hlinkClick r:id="" action="ppaction://ole?verb="/>
          </p:cNvPr>
          <p:cNvGraphicFramePr>
            <a:graphicFrameLocks noChangeAspect="1"/>
          </p:cNvGraphicFramePr>
          <p:nvPr/>
        </p:nvGraphicFramePr>
        <p:xfrm>
          <a:off x="7496175" y="4236720"/>
          <a:ext cx="368300" cy="165100"/>
        </p:xfrm>
        <a:graphic>
          <a:graphicData uri="http://schemas.openxmlformats.org/presentationml/2006/ole">
            <mc:AlternateContent xmlns:mc="http://schemas.openxmlformats.org/markup-compatibility/2006">
              <mc:Choice xmlns:v="urn:schemas-microsoft-com:vml" Requires="v">
                <p:oleObj spid="_x0000_s1028" name="" r:id="rId6" imgW="368300" imgH="165100" progId="Equation.KSEE3">
                  <p:embed/>
                </p:oleObj>
              </mc:Choice>
              <mc:Fallback>
                <p:oleObj name="" r:id="rId6" imgW="368300" imgH="165100" progId="Equation.KSEE3">
                  <p:embed/>
                  <p:pic>
                    <p:nvPicPr>
                      <p:cNvPr id="0" name="图片 1027"/>
                      <p:cNvPicPr/>
                      <p:nvPr/>
                    </p:nvPicPr>
                    <p:blipFill>
                      <a:blip r:embed="rId7"/>
                      <a:stretch>
                        <a:fillRect/>
                      </a:stretch>
                    </p:blipFill>
                    <p:spPr>
                      <a:xfrm>
                        <a:off x="7496175" y="4236720"/>
                        <a:ext cx="368300" cy="165100"/>
                      </a:xfrm>
                      <a:prstGeom prst="rect">
                        <a:avLst/>
                      </a:prstGeom>
                    </p:spPr>
                  </p:pic>
                </p:oleObj>
              </mc:Fallback>
            </mc:AlternateContent>
          </a:graphicData>
        </a:graphic>
      </p:graphicFrame>
      <p:pic>
        <p:nvPicPr>
          <p:cNvPr id="22" name="图片 21" descr="图片KK"/>
          <p:cNvPicPr>
            <a:picLocks noChangeAspect="1"/>
          </p:cNvPicPr>
          <p:nvPr/>
        </p:nvPicPr>
        <p:blipFill>
          <a:blip r:embed="rId8"/>
          <a:stretch>
            <a:fillRect/>
          </a:stretch>
        </p:blipFill>
        <p:spPr>
          <a:xfrm>
            <a:off x="1282700" y="1962150"/>
            <a:ext cx="12021185" cy="116649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训练细节</a:t>
            </a:r>
            <a:endParaRPr lang="zh-CN" altLang="en-US" sz="3600" dirty="0" smtClean="0">
              <a:solidFill>
                <a:srgbClr val="FFFFFF"/>
              </a:solidFill>
            </a:endParaRPr>
          </a:p>
        </p:txBody>
      </p:sp>
      <p:sp>
        <p:nvSpPr>
          <p:cNvPr id="9" name="文本框 8"/>
          <p:cNvSpPr txBox="1"/>
          <p:nvPr/>
        </p:nvSpPr>
        <p:spPr>
          <a:xfrm>
            <a:off x="701675" y="1143000"/>
            <a:ext cx="6794500" cy="532130"/>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③  混合精度训练</a:t>
            </a:r>
            <a:endParaRPr lang="zh-CN" altLang="en-US" sz="1500" dirty="0" smtClean="0">
              <a:solidFill>
                <a:srgbClr val="FFFFFF"/>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77950" y="1597660"/>
            <a:ext cx="12400280" cy="1414780"/>
          </a:xfrm>
          <a:prstGeom prst="rect">
            <a:avLst/>
          </a:prstGeom>
          <a:noFill/>
        </p:spPr>
        <p:txBody>
          <a:bodyPr wrap="square" rtlCol="0">
            <a:spAutoFit/>
          </a:bodyPr>
          <a:p>
            <a:pPr algn="l">
              <a:lnSpc>
                <a:spcPts val="3440"/>
              </a:lnSpc>
            </a:pPr>
            <a:r>
              <a:rPr lang="zh-CN" altLang="en-US" sz="1500" dirty="0" smtClean="0">
                <a:solidFill>
                  <a:srgbClr val="FFFFFF"/>
                </a:solidFill>
                <a:latin typeface="微软雅黑" panose="020B0503020204020204" pitchFamily="34" charset="-122"/>
                <a:ea typeface="微软雅黑" panose="020B0503020204020204" pitchFamily="34" charset="-122"/>
                <a:sym typeface="+mn-ea"/>
              </a:rPr>
              <a:t>使用</a:t>
            </a:r>
            <a:r>
              <a:rPr lang="en-US" altLang="zh-CN" sz="1500" dirty="0" smtClean="0">
                <a:solidFill>
                  <a:srgbClr val="FFFFFF"/>
                </a:solidFill>
                <a:latin typeface="微软雅黑" panose="020B0503020204020204" pitchFamily="34" charset="-122"/>
                <a:ea typeface="微软雅黑" panose="020B0503020204020204" pitchFamily="34" charset="-122"/>
                <a:sym typeface="+mn-ea"/>
              </a:rPr>
              <a:t>FP32+FP16</a:t>
            </a:r>
            <a:r>
              <a:rPr lang="zh-CN" altLang="en-US" sz="1500" dirty="0" smtClean="0">
                <a:solidFill>
                  <a:srgbClr val="FFFFFF"/>
                </a:solidFill>
                <a:latin typeface="微软雅黑" panose="020B0503020204020204" pitchFamily="34" charset="-122"/>
                <a:ea typeface="微软雅黑" panose="020B0503020204020204" pitchFamily="34" charset="-122"/>
                <a:sym typeface="+mn-ea"/>
              </a:rPr>
              <a:t>混合精度来对我们的模型进行训练。</a:t>
            </a:r>
            <a:endParaRPr lang="zh-CN" altLang="en-US" sz="1500" dirty="0" smtClean="0">
              <a:solidFill>
                <a:srgbClr val="FFFFFF"/>
              </a:solidFill>
              <a:latin typeface="微软雅黑" panose="020B0503020204020204" pitchFamily="34" charset="-122"/>
              <a:ea typeface="微软雅黑" panose="020B0503020204020204" pitchFamily="34" charset="-122"/>
              <a:sym typeface="+mn-ea"/>
            </a:endParaRPr>
          </a:p>
          <a:p>
            <a:pPr algn="l">
              <a:lnSpc>
                <a:spcPts val="3440"/>
              </a:lnSpc>
            </a:pPr>
            <a:r>
              <a:rPr lang="zh-CN" altLang="en-US" sz="1500" dirty="0" smtClean="0">
                <a:solidFill>
                  <a:srgbClr val="FFFFFF"/>
                </a:solidFill>
                <a:latin typeface="微软雅黑" panose="020B0503020204020204" pitchFamily="34" charset="-122"/>
                <a:ea typeface="微软雅黑" panose="020B0503020204020204" pitchFamily="34" charset="-122"/>
                <a:sym typeface="+mn-ea"/>
              </a:rPr>
              <a:t>作用：提高训练效率，减少显存使用，优化模型权重大小</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endParaRPr lang="zh-CN" altLang="en-US" sz="1500" dirty="0" smtClean="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01675" y="2731770"/>
            <a:ext cx="6883400" cy="532130"/>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④  学习率预热</a:t>
            </a:r>
            <a:r>
              <a:rPr lang="en-US" altLang="zh-CN" sz="2000" dirty="0" smtClean="0">
                <a:solidFill>
                  <a:srgbClr val="FFFFFF"/>
                </a:solidFill>
                <a:latin typeface="微软雅黑" panose="020B0503020204020204" pitchFamily="34" charset="-122"/>
                <a:ea typeface="微软雅黑" panose="020B0503020204020204" pitchFamily="34" charset="-122"/>
              </a:rPr>
              <a:t>+</a:t>
            </a:r>
            <a:r>
              <a:rPr lang="zh-CN" altLang="en-US" sz="2000" dirty="0" smtClean="0">
                <a:solidFill>
                  <a:srgbClr val="FFFFFF"/>
                </a:solidFill>
                <a:latin typeface="微软雅黑" panose="020B0503020204020204" pitchFamily="34" charset="-122"/>
                <a:ea typeface="微软雅黑" panose="020B0503020204020204" pitchFamily="34" charset="-122"/>
              </a:rPr>
              <a:t>两阶段学习率衰减</a:t>
            </a:r>
            <a:r>
              <a:rPr lang="en-US" altLang="zh-CN" sz="2000" dirty="0" smtClean="0">
                <a:solidFill>
                  <a:srgbClr val="FFFFFF"/>
                </a:solidFill>
                <a:latin typeface="微软雅黑" panose="020B0503020204020204" pitchFamily="34" charset="-122"/>
                <a:ea typeface="微软雅黑" panose="020B0503020204020204" pitchFamily="34" charset="-122"/>
              </a:rPr>
              <a:t> </a:t>
            </a:r>
            <a:endParaRPr lang="en-US" altLang="zh-CN" sz="2000" baseline="50000" dirty="0" smtClean="0">
              <a:solidFill>
                <a:srgbClr val="FFFFFF"/>
              </a:solidFill>
              <a:uFillTx/>
              <a:latin typeface="微软雅黑" panose="020B0503020204020204" pitchFamily="34" charset="-122"/>
              <a:ea typeface="微软雅黑" panose="020B0503020204020204" pitchFamily="34" charset="-122"/>
            </a:endParaRPr>
          </a:p>
        </p:txBody>
      </p:sp>
      <p:sp>
        <p:nvSpPr>
          <p:cNvPr id="15" name="文本框 14"/>
          <p:cNvSpPr txBox="1"/>
          <p:nvPr/>
        </p:nvSpPr>
        <p:spPr>
          <a:xfrm>
            <a:off x="1282700" y="3263900"/>
            <a:ext cx="6302375" cy="973455"/>
          </a:xfrm>
          <a:prstGeom prst="rect">
            <a:avLst/>
          </a:prstGeom>
          <a:noFill/>
        </p:spPr>
        <p:txBody>
          <a:bodyPr wrap="square" rtlCol="0">
            <a:spAutoFit/>
          </a:bodyPr>
          <a:p>
            <a:pPr marL="285750" indent="-285750" algn="l">
              <a:lnSpc>
                <a:spcPts val="3440"/>
              </a:lnSpc>
              <a:buFont typeface="Wingdings" panose="05000000000000000000" charset="0"/>
              <a:buChar char="l"/>
            </a:pPr>
            <a:r>
              <a:rPr lang="zh-CN" altLang="en-US" sz="1500" dirty="0" smtClean="0">
                <a:solidFill>
                  <a:srgbClr val="FFFFFF"/>
                </a:solidFill>
                <a:latin typeface="微软雅黑" panose="020B0503020204020204" pitchFamily="34" charset="-122"/>
                <a:ea typeface="微软雅黑" panose="020B0503020204020204" pitchFamily="34" charset="-122"/>
              </a:rPr>
              <a:t>加入学习率预热机制，保持分布的平稳和模型深层的稳定性</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marL="285750" indent="-285750" algn="l">
              <a:lnSpc>
                <a:spcPts val="3440"/>
              </a:lnSpc>
              <a:buFont typeface="Wingdings" panose="05000000000000000000" charset="0"/>
              <a:buChar char="l"/>
            </a:pPr>
            <a:r>
              <a:rPr lang="zh-CN" altLang="en-US" sz="1500" dirty="0" smtClean="0">
                <a:solidFill>
                  <a:srgbClr val="FFFFFF"/>
                </a:solidFill>
                <a:latin typeface="微软雅黑" panose="020B0503020204020204" pitchFamily="34" charset="-122"/>
                <a:ea typeface="微软雅黑" panose="020B0503020204020204" pitchFamily="34" charset="-122"/>
              </a:rPr>
              <a:t>两阶段学习率衰减，使模型收敛更优</a:t>
            </a:r>
            <a:endParaRPr lang="zh-CN" altLang="en-US" sz="1500" dirty="0" smtClean="0">
              <a:solidFill>
                <a:srgbClr val="FFFF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244840" y="1065530"/>
            <a:ext cx="6718300" cy="532130"/>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⑤  </a:t>
            </a:r>
            <a:r>
              <a:rPr lang="en-US" altLang="zh-CN" sz="2000" dirty="0" smtClean="0">
                <a:solidFill>
                  <a:srgbClr val="FFFFFF"/>
                </a:solidFill>
                <a:latin typeface="微软雅黑" panose="020B0503020204020204" pitchFamily="34" charset="-122"/>
                <a:ea typeface="微软雅黑" panose="020B0503020204020204" pitchFamily="34" charset="-122"/>
              </a:rPr>
              <a:t>BNNECK</a:t>
            </a:r>
            <a:endParaRPr lang="en-US" altLang="zh-CN" sz="2000" baseline="50000" dirty="0" smtClean="0">
              <a:solidFill>
                <a:srgbClr val="FFFFFF"/>
              </a:solidFill>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8743950" y="1597660"/>
            <a:ext cx="6031230" cy="1414780"/>
          </a:xfrm>
          <a:prstGeom prst="rect">
            <a:avLst/>
          </a:prstGeom>
          <a:noFill/>
        </p:spPr>
        <p:txBody>
          <a:bodyPr wrap="square" rtlCol="0">
            <a:spAutoFit/>
          </a:bodyPr>
          <a:p>
            <a:pPr algn="l">
              <a:lnSpc>
                <a:spcPts val="3440"/>
              </a:lnSpc>
            </a:pPr>
            <a:r>
              <a:rPr lang="zh-CN" altLang="en-US" sz="1500" dirty="0" smtClean="0">
                <a:solidFill>
                  <a:srgbClr val="FFFFFF"/>
                </a:solidFill>
                <a:latin typeface="微软雅黑" panose="020B0503020204020204" pitchFamily="34" charset="-122"/>
                <a:ea typeface="微软雅黑" panose="020B0503020204020204" pitchFamily="34" charset="-122"/>
              </a:rPr>
              <a:t>对特征加上</a:t>
            </a:r>
            <a:r>
              <a:rPr lang="en-US" altLang="zh-CN" sz="1500" dirty="0" smtClean="0">
                <a:solidFill>
                  <a:srgbClr val="FFFFFF"/>
                </a:solidFill>
                <a:latin typeface="微软雅黑" panose="020B0503020204020204" pitchFamily="34" charset="-122"/>
                <a:ea typeface="微软雅黑" panose="020B0503020204020204" pitchFamily="34" charset="-122"/>
              </a:rPr>
              <a:t>BN</a:t>
            </a:r>
            <a:r>
              <a:rPr lang="zh-CN" altLang="en-US" sz="1500" dirty="0" smtClean="0">
                <a:solidFill>
                  <a:srgbClr val="FFFFFF"/>
                </a:solidFill>
                <a:latin typeface="微软雅黑" panose="020B0503020204020204" pitchFamily="34" charset="-122"/>
                <a:ea typeface="微软雅黑" panose="020B0503020204020204" pitchFamily="34" charset="-122"/>
              </a:rPr>
              <a:t>层，</a:t>
            </a:r>
            <a:r>
              <a:rPr lang="en-US" altLang="zh-CN" sz="1500" dirty="0" smtClean="0">
                <a:solidFill>
                  <a:srgbClr val="FFFFFF"/>
                </a:solidFill>
                <a:latin typeface="微软雅黑" panose="020B0503020204020204" pitchFamily="34" charset="-122"/>
                <a:ea typeface="微软雅黑" panose="020B0503020204020204" pitchFamily="34" charset="-122"/>
              </a:rPr>
              <a:t>BN</a:t>
            </a:r>
            <a:r>
              <a:rPr lang="zh-CN" altLang="en-US" sz="1500" dirty="0" smtClean="0">
                <a:solidFill>
                  <a:srgbClr val="FFFFFF"/>
                </a:solidFill>
                <a:latin typeface="微软雅黑" panose="020B0503020204020204" pitchFamily="34" charset="-122"/>
                <a:ea typeface="微软雅黑" panose="020B0503020204020204" pitchFamily="34" charset="-122"/>
              </a:rPr>
              <a:t>前特征计算度量学习损失，</a:t>
            </a:r>
            <a:r>
              <a:rPr lang="en-US" altLang="zh-CN" sz="1500" dirty="0" smtClean="0">
                <a:solidFill>
                  <a:srgbClr val="FFFFFF"/>
                </a:solidFill>
                <a:latin typeface="微软雅黑" panose="020B0503020204020204" pitchFamily="34" charset="-122"/>
                <a:ea typeface="微软雅黑" panose="020B0503020204020204" pitchFamily="34" charset="-122"/>
              </a:rPr>
              <a:t>BN</a:t>
            </a:r>
            <a:r>
              <a:rPr lang="zh-CN" altLang="en-US" sz="1500" dirty="0" smtClean="0">
                <a:solidFill>
                  <a:srgbClr val="FFFFFF"/>
                </a:solidFill>
                <a:latin typeface="微软雅黑" panose="020B0503020204020204" pitchFamily="34" charset="-122"/>
                <a:ea typeface="微软雅黑" panose="020B0503020204020204" pitchFamily="34" charset="-122"/>
              </a:rPr>
              <a:t>后特征计算分类学习损失。</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zh-CN" altLang="en-US" sz="1500" dirty="0" smtClean="0">
                <a:solidFill>
                  <a:srgbClr val="FFFFFF"/>
                </a:solidFill>
                <a:latin typeface="微软雅黑" panose="020B0503020204020204" pitchFamily="34" charset="-122"/>
                <a:ea typeface="微软雅黑" panose="020B0503020204020204" pitchFamily="34" charset="-122"/>
              </a:rPr>
              <a:t>作用：解决在训练时度量学习损失和分类学习损失不同步收敛的问题。</a:t>
            </a:r>
            <a:endParaRPr lang="zh-CN" altLang="en-US" sz="1500" dirty="0" smtClean="0">
              <a:solidFill>
                <a:srgbClr val="FFFFFF"/>
              </a:solidFill>
              <a:latin typeface="微软雅黑" panose="020B0503020204020204" pitchFamily="34" charset="-122"/>
              <a:ea typeface="微软雅黑" panose="020B0503020204020204" pitchFamily="34" charset="-122"/>
            </a:endParaRPr>
          </a:p>
        </p:txBody>
      </p:sp>
      <p:pic>
        <p:nvPicPr>
          <p:cNvPr id="25" name="图片 24" descr="bnn"/>
          <p:cNvPicPr>
            <a:picLocks noChangeAspect="1"/>
          </p:cNvPicPr>
          <p:nvPr/>
        </p:nvPicPr>
        <p:blipFill>
          <a:blip r:embed="rId1"/>
          <a:stretch>
            <a:fillRect/>
          </a:stretch>
        </p:blipFill>
        <p:spPr>
          <a:xfrm>
            <a:off x="9379585" y="3300730"/>
            <a:ext cx="4979035" cy="4838065"/>
          </a:xfrm>
          <a:prstGeom prst="rect">
            <a:avLst/>
          </a:prstGeom>
        </p:spPr>
      </p:pic>
      <p:pic>
        <p:nvPicPr>
          <p:cNvPr id="27" name="图片 26"/>
          <p:cNvPicPr>
            <a:picLocks noChangeAspect="1"/>
          </p:cNvPicPr>
          <p:nvPr/>
        </p:nvPicPr>
        <p:blipFill>
          <a:blip r:embed="rId2"/>
          <a:stretch>
            <a:fillRect/>
          </a:stretch>
        </p:blipFill>
        <p:spPr>
          <a:xfrm>
            <a:off x="1878965" y="4518660"/>
            <a:ext cx="4823460" cy="362013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推理及后处理</a:t>
            </a:r>
            <a:endParaRPr lang="zh-CN" altLang="en-US" sz="3600" dirty="0" smtClean="0">
              <a:solidFill>
                <a:srgbClr val="FFFFFF"/>
              </a:solidFill>
            </a:endParaRPr>
          </a:p>
        </p:txBody>
      </p:sp>
      <p:sp>
        <p:nvSpPr>
          <p:cNvPr id="5" name="文本框 4"/>
          <p:cNvSpPr txBox="1"/>
          <p:nvPr/>
        </p:nvSpPr>
        <p:spPr>
          <a:xfrm>
            <a:off x="572770" y="1166495"/>
            <a:ext cx="6969760" cy="3484245"/>
          </a:xfrm>
          <a:prstGeom prst="rect">
            <a:avLst/>
          </a:prstGeom>
          <a:noFill/>
          <a:ln>
            <a:noFill/>
          </a:ln>
        </p:spPr>
        <p:txBody>
          <a:bodyPr wrap="square" rtlCol="0">
            <a:spAutoFit/>
          </a:bodyPr>
          <a:lstStyle/>
          <a:p>
            <a:pPr marL="457200" marR="0" indent="-457200" algn="l" defTabSz="914400" rtl="0" eaLnBrk="1" fontAlgn="auto" latinLnBrk="0" hangingPunct="1">
              <a:lnSpc>
                <a:spcPct val="180000"/>
              </a:lnSpc>
              <a:spcBef>
                <a:spcPts val="0"/>
              </a:spcBef>
              <a:spcAft>
                <a:spcPts val="0"/>
              </a:spcAft>
              <a:buClrTx/>
              <a:buSzTx/>
              <a:buFont typeface="+mj-lt"/>
              <a:buAutoNum type="arabicPeriod"/>
            </a:pP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Test-Time Augmentation</a:t>
            </a:r>
            <a:endPar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charset="0"/>
              <a:buChar char="l"/>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(TTA1) </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原图</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垂直翻转</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水平翻转</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旋转</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90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度。</a:t>
            </a:r>
            <a:endPar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800100" marR="0" lvl="1" indent="-342900" algn="l" defTabSz="914400" rtl="0" eaLnBrk="1" fontAlgn="auto" latinLnBrk="0" hangingPunct="1">
              <a:lnSpc>
                <a:spcPct val="150000"/>
              </a:lnSpc>
              <a:spcBef>
                <a:spcPts val="0"/>
              </a:spcBef>
              <a:spcAft>
                <a:spcPts val="0"/>
              </a:spcAft>
              <a:buClrTx/>
              <a:buSzTx/>
              <a:buFont typeface="Wingdings" panose="05000000000000000000" charset="0"/>
              <a:buChar char="l"/>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(TTA2) </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d4_transform：原图（旋转</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90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180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270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水平翻转（旋转</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90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180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270</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marR="0" indent="-457200" algn="l" defTabSz="914400" rtl="0" eaLnBrk="1" fontAlgn="auto" latinLnBrk="0" hangingPunct="1">
              <a:lnSpc>
                <a:spcPct val="180000"/>
              </a:lnSpc>
              <a:spcBef>
                <a:spcPts val="0"/>
              </a:spcBef>
              <a:spcAft>
                <a:spcPts val="0"/>
              </a:spcAft>
              <a:buClrTx/>
              <a:buSzTx/>
              <a:buFont typeface="+mj-lt"/>
              <a:buAutoNum type="arabicPeriod"/>
            </a:pPr>
            <a:r>
              <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K-reciprocal Encoding Re-ranking (RR)</a:t>
            </a:r>
            <a:endParaRPr lang="en-US" altLang="zh-CN" sz="20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marR="0" lvl="1" indent="-342900" algn="l" defTabSz="914400" rtl="0" eaLnBrk="1" fontAlgn="auto" latinLnBrk="0" hangingPunct="1">
              <a:lnSpc>
                <a:spcPct val="180000"/>
              </a:lnSpc>
              <a:spcBef>
                <a:spcPts val="0"/>
              </a:spcBef>
              <a:spcAft>
                <a:spcPts val="0"/>
              </a:spcAft>
              <a:buClrTx/>
              <a:buSzTx/>
              <a:buFont typeface="+mj-ea"/>
              <a:buAutoNum type="circleNumDbPlain"/>
            </a:pPr>
            <a:r>
              <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得到查询图片的</a:t>
            </a:r>
            <a:r>
              <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K</a:t>
            </a:r>
            <a:r>
              <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近邻，记作候选对象</a:t>
            </a:r>
            <a:endPar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marR="0" lvl="1" indent="-342900" algn="l" defTabSz="914400" rtl="0" eaLnBrk="1" fontAlgn="auto" latinLnBrk="0" hangingPunct="1">
              <a:lnSpc>
                <a:spcPct val="180000"/>
              </a:lnSpc>
              <a:spcBef>
                <a:spcPts val="0"/>
              </a:spcBef>
              <a:spcAft>
                <a:spcPts val="0"/>
              </a:spcAft>
              <a:buClrTx/>
              <a:buSzTx/>
              <a:buFont typeface="+mj-ea"/>
              <a:buAutoNum type="circleNumDbPlain"/>
            </a:pPr>
            <a:r>
              <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得到候选对象的</a:t>
            </a:r>
            <a:r>
              <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K</a:t>
            </a:r>
            <a:r>
              <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近邻，若包含原查询图片，则提升该候选对象排名</a:t>
            </a:r>
            <a:endPar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marR="0" indent="-342900" algn="l" defTabSz="914400" rtl="0" eaLnBrk="1" fontAlgn="auto" latinLnBrk="0" hangingPunct="1">
              <a:lnSpc>
                <a:spcPct val="180000"/>
              </a:lnSpc>
              <a:spcBef>
                <a:spcPts val="0"/>
              </a:spcBef>
              <a:spcAft>
                <a:spcPts val="0"/>
              </a:spcAft>
              <a:buClrTx/>
              <a:buSzTx/>
              <a:buFont typeface="+mj-lt"/>
              <a:buNone/>
            </a:pPr>
            <a:endParaRPr kumimoji="0" lang="zh-CN" altLang="en-US"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909320" y="4616450"/>
            <a:ext cx="6296025" cy="3712210"/>
          </a:xfrm>
          <a:prstGeom prst="rect">
            <a:avLst/>
          </a:prstGeom>
        </p:spPr>
      </p:pic>
      <p:sp>
        <p:nvSpPr>
          <p:cNvPr id="6" name="文本框 5"/>
          <p:cNvSpPr txBox="1"/>
          <p:nvPr/>
        </p:nvSpPr>
        <p:spPr>
          <a:xfrm>
            <a:off x="8877300" y="1266825"/>
            <a:ext cx="5741670" cy="3558540"/>
          </a:xfrm>
          <a:prstGeom prst="rect">
            <a:avLst/>
          </a:prstGeom>
          <a:noFill/>
        </p:spPr>
        <p:txBody>
          <a:bodyPr wrap="square" rtlCol="0">
            <a:spAutoFit/>
          </a:bodyPr>
          <a:p>
            <a:pPr algn="l">
              <a:lnSpc>
                <a:spcPts val="3440"/>
              </a:lnSpc>
            </a:pPr>
            <a:r>
              <a:rPr lang="en-US" altLang="zh-CN" sz="2000" dirty="0" smtClean="0">
                <a:solidFill>
                  <a:srgbClr val="FFFFFF"/>
                </a:solidFill>
                <a:latin typeface="微软雅黑" panose="020B0503020204020204" pitchFamily="34" charset="-122"/>
                <a:ea typeface="微软雅黑" panose="020B0503020204020204" pitchFamily="34" charset="-122"/>
              </a:rPr>
              <a:t>3.  </a:t>
            </a:r>
            <a:r>
              <a:rPr lang="zh-CN" altLang="en-US" sz="2000" dirty="0" smtClean="0">
                <a:solidFill>
                  <a:srgbClr val="FFFFFF"/>
                </a:solidFill>
                <a:latin typeface="微软雅黑" panose="020B0503020204020204" pitchFamily="34" charset="-122"/>
                <a:ea typeface="微软雅黑" panose="020B0503020204020204" pitchFamily="34" charset="-122"/>
              </a:rPr>
              <a:t>多模型集成</a:t>
            </a:r>
            <a:endParaRPr lang="zh-CN" altLang="en-US" sz="20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zh-CN" altLang="en-US" sz="1500" dirty="0" smtClean="0">
                <a:solidFill>
                  <a:srgbClr val="FFFFFF"/>
                </a:solidFill>
                <a:latin typeface="微软雅黑" panose="020B0503020204020204" pitchFamily="34" charset="-122"/>
                <a:ea typeface="微软雅黑" panose="020B0503020204020204" pitchFamily="34" charset="-122"/>
              </a:rPr>
              <a:t>我们将每个模型得到的距离矩阵相加得到最终的距离矩阵</a:t>
            </a:r>
            <a:r>
              <a:rPr lang="en-US" altLang="zh-CN" sz="1500" dirty="0" smtClean="0">
                <a:solidFill>
                  <a:srgbClr val="FFFFFF"/>
                </a:solidFill>
                <a:latin typeface="微软雅黑" panose="020B0503020204020204" pitchFamily="34" charset="-122"/>
                <a:ea typeface="微软雅黑" panose="020B0503020204020204" pitchFamily="34" charset="-122"/>
              </a:rPr>
              <a:t>.</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marL="800100" marR="0" lvl="1" indent="-342900" algn="l" defTabSz="914400" rtl="0" eaLnBrk="1" fontAlgn="auto" latinLnBrk="0" hangingPunct="1">
              <a:lnSpc>
                <a:spcPct val="140000"/>
              </a:lnSpc>
              <a:spcBef>
                <a:spcPts val="0"/>
              </a:spcBef>
              <a:spcAft>
                <a:spcPts val="0"/>
              </a:spcAft>
              <a:buClrTx/>
              <a:buSzTx/>
              <a:buFont typeface="+mj-ea"/>
              <a:buAutoNum type="circleNumDbPlain"/>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ResNeSt50(512*512)(48.8M)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L="800100" marR="0" lvl="1" indent="-342900" algn="l" defTabSz="914400" rtl="0" eaLnBrk="1" fontAlgn="auto" latinLnBrk="0" hangingPunct="1">
              <a:lnSpc>
                <a:spcPct val="140000"/>
              </a:lnSpc>
              <a:spcBef>
                <a:spcPts val="0"/>
              </a:spcBef>
              <a:spcAft>
                <a:spcPts val="0"/>
              </a:spcAft>
              <a:buClrTx/>
              <a:buSzTx/>
              <a:buFont typeface="+mj-ea"/>
              <a:buAutoNum type="circleNumDbPlain"/>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ResNeSt50_ibna(512*512)(48.8M)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L="800100" marR="0" lvl="1" indent="-342900" algn="l" defTabSz="914400" rtl="0" eaLnBrk="1" fontAlgn="auto" latinLnBrk="0" hangingPunct="1">
              <a:lnSpc>
                <a:spcPct val="140000"/>
              </a:lnSpc>
              <a:spcBef>
                <a:spcPts val="0"/>
              </a:spcBef>
              <a:spcAft>
                <a:spcPts val="0"/>
              </a:spcAft>
              <a:buClrTx/>
              <a:buSzTx/>
              <a:buFont typeface="+mj-ea"/>
              <a:buAutoNum type="circleNumDbPlain"/>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ResNeSt101(448*448)(88.7M)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L="800100" marR="0" lvl="1" indent="-342900" algn="l" defTabSz="914400" rtl="0" eaLnBrk="1" fontAlgn="auto" latinLnBrk="0" hangingPunct="1">
              <a:lnSpc>
                <a:spcPct val="140000"/>
              </a:lnSpc>
              <a:spcBef>
                <a:spcPts val="0"/>
              </a:spcBef>
              <a:spcAft>
                <a:spcPts val="0"/>
              </a:spcAft>
              <a:buClrTx/>
              <a:buSzTx/>
              <a:buFont typeface="+mj-ea"/>
              <a:buAutoNum type="circleNumDbPlain"/>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ResNeSt101(416*416)(88.7M)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L="800100" marR="0" lvl="1" indent="-342900" algn="l" defTabSz="914400" rtl="0" eaLnBrk="1" fontAlgn="auto" latinLnBrk="0" hangingPunct="1">
              <a:lnSpc>
                <a:spcPct val="140000"/>
              </a:lnSpc>
              <a:spcBef>
                <a:spcPts val="0"/>
              </a:spcBef>
              <a:spcAft>
                <a:spcPts val="0"/>
              </a:spcAft>
              <a:buClrTx/>
              <a:buSzTx/>
              <a:buFont typeface="+mj-ea"/>
              <a:buAutoNum type="circleNumDbPlain"/>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Res2Net101+MS+SBS(512*512)(82.9M)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L="800100" marR="0" lvl="1" indent="-342900" algn="l" defTabSz="914400" rtl="0" eaLnBrk="1" fontAlgn="auto" latinLnBrk="0" hangingPunct="1">
              <a:lnSpc>
                <a:spcPct val="140000"/>
              </a:lnSpc>
              <a:spcBef>
                <a:spcPts val="0"/>
              </a:spcBef>
              <a:spcAft>
                <a:spcPts val="0"/>
              </a:spcAft>
              <a:buClrTx/>
              <a:buSzTx/>
              <a:buFont typeface="+mj-ea"/>
              <a:buAutoNum type="circleNumDbPlain"/>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Res2Net101(512*512)(82.9M)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R="0" lvl="1" indent="0" algn="l" defTabSz="914400" rtl="0" eaLnBrk="1" fontAlgn="auto" latinLnBrk="0" hangingPunct="1">
              <a:lnSpc>
                <a:spcPct val="140000"/>
              </a:lnSpc>
              <a:spcBef>
                <a:spcPts val="0"/>
              </a:spcBef>
              <a:spcAft>
                <a:spcPts val="0"/>
              </a:spcAft>
              <a:buClrTx/>
              <a:buSzTx/>
              <a:buFont typeface="Wingdings" panose="05000000000000000000" charset="0"/>
              <a:buNone/>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sym typeface="+mn-ea"/>
              </a:rPr>
              <a:t>ResNeSt50(320*320)(48.8M)*</a:t>
            </a:r>
            <a:endParaRPr kumimoji="0" lang="en-US" altLang="zh-CN" sz="150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a:p>
            <a:pPr marR="0" lvl="1" indent="0" algn="l" defTabSz="914400" rtl="0" eaLnBrk="1" fontAlgn="auto" latinLnBrk="0" hangingPunct="1">
              <a:lnSpc>
                <a:spcPct val="140000"/>
              </a:lnSpc>
              <a:spcBef>
                <a:spcPts val="0"/>
              </a:spcBef>
              <a:spcAft>
                <a:spcPts val="0"/>
              </a:spcAft>
              <a:buClrTx/>
              <a:buSzTx/>
              <a:buFont typeface="Wingdings" panose="05000000000000000000" charset="0"/>
              <a:buNone/>
            </a:pP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用于</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W</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eakly </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S</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upervised </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rop </a:t>
            </a:r>
            <a:r>
              <a:rPr lang="en-US" altLang="zh-CN"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a:t>
            </a:r>
            <a:r>
              <a:rPr lang="zh-CN" altLang="en-US" sz="1500" noProof="0" dirty="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ugmentation</a:t>
            </a:r>
            <a:endParaRPr lang="zh-CN" altLang="en-US" sz="1500" noProof="0" dirty="0" smtClean="0">
              <a:ln>
                <a:noFill/>
              </a:ln>
              <a:solidFill>
                <a:srgbClr val="FFFFFF"/>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10" name="表格 9"/>
          <p:cNvGraphicFramePr/>
          <p:nvPr>
            <p:custDataLst>
              <p:tags r:id="rId2"/>
            </p:custDataLst>
          </p:nvPr>
        </p:nvGraphicFramePr>
        <p:xfrm>
          <a:off x="9657080" y="4865370"/>
          <a:ext cx="4182110" cy="3213735"/>
        </p:xfrm>
        <a:graphic>
          <a:graphicData uri="http://schemas.openxmlformats.org/drawingml/2006/table">
            <a:tbl>
              <a:tblPr firstRow="1" bandRow="1">
                <a:tableStyleId>{5C22544A-7EE6-4342-B048-85BDC9FD1C3A}</a:tableStyleId>
              </a:tblPr>
              <a:tblGrid>
                <a:gridCol w="2211705"/>
                <a:gridCol w="1970405"/>
              </a:tblGrid>
              <a:tr h="336550">
                <a:tc>
                  <a:txBody>
                    <a:bodyPr/>
                    <a:p>
                      <a:pPr>
                        <a:buNone/>
                      </a:pPr>
                      <a:r>
                        <a:rPr lang="zh-CN" altLang="en-US" sz="1600">
                          <a:solidFill>
                            <a:srgbClr val="FFFFFF"/>
                          </a:solidFill>
                          <a:latin typeface="微软雅黑" panose="020B0503020204020204" pitchFamily="34" charset="-122"/>
                          <a:ea typeface="微软雅黑" panose="020B0503020204020204" pitchFamily="34" charset="-122"/>
                        </a:rPr>
                        <a:t>模型</a:t>
                      </a:r>
                      <a:endParaRPr lang="zh-CN" altLang="en-US" sz="1600">
                        <a:solidFill>
                          <a:srgbClr val="FFFFFF"/>
                        </a:solidFill>
                        <a:latin typeface="微软雅黑" panose="020B0503020204020204" pitchFamily="34" charset="-122"/>
                        <a:ea typeface="微软雅黑" panose="020B0503020204020204" pitchFamily="34" charset="-122"/>
                      </a:endParaRPr>
                    </a:p>
                  </a:txBody>
                  <a:tcPr>
                    <a:lnL w="19050" cap="rnd">
                      <a:solidFill>
                        <a:srgbClr val="848587"/>
                      </a:solidFill>
                      <a:prstDash val="solid"/>
                    </a:lnL>
                    <a:lnR w="3175">
                      <a:solidFill>
                        <a:srgbClr val="FFFFFF"/>
                      </a:solidFill>
                      <a:prstDash val="dot"/>
                    </a:lnR>
                    <a:lnT w="19050" cap="rnd">
                      <a:solidFill>
                        <a:srgbClr val="848587"/>
                      </a:solidFill>
                      <a:prstDash val="solid"/>
                    </a:lnT>
                    <a:lnB w="19050">
                      <a:solidFill>
                        <a:srgbClr val="848587"/>
                      </a:solidFill>
                      <a:prstDash val="solid"/>
                    </a:lnB>
                    <a:solidFill>
                      <a:srgbClr val="848587"/>
                    </a:solidFill>
                  </a:tcPr>
                </a:tc>
                <a:tc>
                  <a:txBody>
                    <a:bodyPr/>
                    <a:p>
                      <a:pPr>
                        <a:buNone/>
                      </a:pPr>
                      <a:r>
                        <a:rPr lang="zh-CN" altLang="en-US" sz="1600">
                          <a:solidFill>
                            <a:srgbClr val="FFFFFF"/>
                          </a:solidFill>
                          <a:latin typeface="微软雅黑" panose="020B0503020204020204" pitchFamily="34" charset="-122"/>
                          <a:ea typeface="微软雅黑" panose="020B0503020204020204" pitchFamily="34" charset="-122"/>
                        </a:rPr>
                        <a:t>结果</a:t>
                      </a:r>
                      <a:endParaRPr lang="zh-CN" altLang="en-US" sz="1600">
                        <a:solidFill>
                          <a:srgbClr val="FFFFFF"/>
                        </a:solidFill>
                        <a:latin typeface="微软雅黑" panose="020B0503020204020204" pitchFamily="34" charset="-122"/>
                        <a:ea typeface="微软雅黑" panose="020B0503020204020204" pitchFamily="34" charset="-122"/>
                      </a:endParaRPr>
                    </a:p>
                  </a:txBody>
                  <a:tcPr>
                    <a:lnL w="3175">
                      <a:solidFill>
                        <a:srgbClr val="FFFFFF"/>
                      </a:solidFill>
                      <a:prstDash val="dot"/>
                    </a:lnL>
                    <a:lnR w="19050" cap="rnd">
                      <a:solidFill>
                        <a:srgbClr val="848587"/>
                      </a:solidFill>
                      <a:prstDash val="solid"/>
                    </a:lnR>
                    <a:lnT w="19050" cap="rnd">
                      <a:solidFill>
                        <a:srgbClr val="848587"/>
                      </a:solidFill>
                      <a:prstDash val="solid"/>
                    </a:lnT>
                    <a:lnB w="19050">
                      <a:solidFill>
                        <a:srgbClr val="848587"/>
                      </a:solidFill>
                      <a:prstDash val="solid"/>
                    </a:lnB>
                    <a:solidFill>
                      <a:srgbClr val="848587"/>
                    </a:solidFill>
                  </a:tcPr>
                </a:tc>
              </a:tr>
              <a:tr h="336550">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①</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+RR+TTA1</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9050" cap="rnd">
                      <a:solidFill>
                        <a:srgbClr val="848587"/>
                      </a:solidFill>
                      <a:prstDash val="solid"/>
                    </a:lnL>
                    <a:lnR w="3175">
                      <a:solidFill>
                        <a:srgbClr val="848587"/>
                      </a:solidFill>
                      <a:prstDash val="dot"/>
                    </a:lnR>
                    <a:lnT w="19050">
                      <a:solidFill>
                        <a:srgbClr val="848587"/>
                      </a:solidFill>
                      <a:prstDash val="solid"/>
                    </a:lnT>
                    <a:lnB w="3175">
                      <a:solidFill>
                        <a:srgbClr val="848587"/>
                      </a:solidFill>
                      <a:prstDash val="dot"/>
                    </a:lnB>
                    <a:solidFill>
                      <a:srgbClr val="F2F2F2"/>
                    </a:solidFill>
                  </a:tcPr>
                </a:tc>
                <a:tc>
                  <a:txBody>
                    <a:bodyPr/>
                    <a:p>
                      <a:pPr algn="l">
                        <a:buNone/>
                      </a:pPr>
                      <a:r>
                        <a:rPr lang="zh-CN" altLang="en-US" sz="1600">
                          <a:solidFill>
                            <a:srgbClr val="404040"/>
                          </a:solidFill>
                          <a:latin typeface="微软雅黑" panose="020B0503020204020204" pitchFamily="34" charset="-122"/>
                          <a:ea typeface="微软雅黑" panose="020B0503020204020204" pitchFamily="34" charset="-122"/>
                        </a:rPr>
                        <a:t>0.653325</a:t>
                      </a:r>
                      <a:endParaRPr lang="zh-CN" altLang="en-US" sz="1600">
                        <a:solidFill>
                          <a:srgbClr val="404040"/>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19050">
                      <a:solidFill>
                        <a:srgbClr val="848587"/>
                      </a:solidFill>
                      <a:prstDash val="solid"/>
                    </a:lnT>
                    <a:lnB w="3175">
                      <a:solidFill>
                        <a:srgbClr val="848587"/>
                      </a:solidFill>
                      <a:prstDash val="dot"/>
                    </a:lnB>
                    <a:solidFill>
                      <a:srgbClr val="F2F2F2"/>
                    </a:solidFill>
                  </a:tcPr>
                </a:tc>
              </a:tr>
              <a:tr h="337185">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③</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+RR+TTA1</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solidFill>
                      <a:srgbClr val="FFFFFF"/>
                    </a:solidFill>
                  </a:tcPr>
                </a:tc>
                <a:tc>
                  <a:txBody>
                    <a:bodyPr/>
                    <a:p>
                      <a:pPr algn="l">
                        <a:buNone/>
                      </a:pPr>
                      <a:r>
                        <a:rPr lang="zh-CN" altLang="en-US" sz="1600" b="1">
                          <a:solidFill>
                            <a:schemeClr val="accent1">
                              <a:lumMod val="60000"/>
                              <a:lumOff val="40000"/>
                            </a:schemeClr>
                          </a:solidFill>
                          <a:latin typeface="微软雅黑" panose="020B0503020204020204" pitchFamily="34" charset="-122"/>
                          <a:ea typeface="微软雅黑" panose="020B0503020204020204" pitchFamily="34" charset="-122"/>
                        </a:rPr>
                        <a:t>0.655527</a:t>
                      </a:r>
                      <a:endParaRPr lang="zh-CN" altLang="en-US" sz="1600" b="1">
                        <a:solidFill>
                          <a:schemeClr val="accent1">
                            <a:lumMod val="60000"/>
                            <a:lumOff val="40000"/>
                          </a:schemeClr>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solidFill>
                      <a:srgbClr val="FFFFFF"/>
                    </a:solidFill>
                  </a:tcPr>
                </a:tc>
              </a:tr>
              <a:tr h="367030">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⑤</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+RR+TTA1</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solidFill>
                      <a:srgbClr val="F2F2F2"/>
                    </a:solidFill>
                  </a:tcPr>
                </a:tc>
                <a:tc>
                  <a:txBody>
                    <a:bodyPr/>
                    <a:p>
                      <a:pPr algn="l">
                        <a:buNone/>
                      </a:pPr>
                      <a:r>
                        <a:rPr lang="zh-CN" altLang="en-US" sz="1600">
                          <a:solidFill>
                            <a:srgbClr val="404040"/>
                          </a:solidFill>
                          <a:latin typeface="微软雅黑" panose="020B0503020204020204" pitchFamily="34" charset="-122"/>
                          <a:ea typeface="微软雅黑" panose="020B0503020204020204" pitchFamily="34" charset="-122"/>
                        </a:rPr>
                        <a:t>0.650523</a:t>
                      </a:r>
                      <a:endParaRPr lang="zh-CN" altLang="en-US" sz="1600">
                        <a:solidFill>
                          <a:srgbClr val="404040"/>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solidFill>
                      <a:srgbClr val="F2F2F2"/>
                    </a:solidFill>
                  </a:tcPr>
                </a:tc>
              </a:tr>
              <a:tr h="367665">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⑥</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rPr>
                        <a:t>+RR+TTA1</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solidFill>
                      <a:srgbClr val="FFFFFF"/>
                    </a:solidFill>
                  </a:tcPr>
                </a:tc>
                <a:tc>
                  <a:txBody>
                    <a:bodyPr/>
                    <a:p>
                      <a:pPr algn="l">
                        <a:buNone/>
                      </a:pPr>
                      <a:r>
                        <a:rPr lang="zh-CN" altLang="en-US" sz="1600">
                          <a:solidFill>
                            <a:srgbClr val="404040"/>
                          </a:solidFill>
                          <a:latin typeface="微软雅黑" panose="020B0503020204020204" pitchFamily="34" charset="-122"/>
                          <a:ea typeface="微软雅黑" panose="020B0503020204020204" pitchFamily="34" charset="-122"/>
                        </a:rPr>
                        <a:t>0.650719</a:t>
                      </a:r>
                      <a:endParaRPr lang="zh-CN" altLang="en-US" sz="1600">
                        <a:solidFill>
                          <a:srgbClr val="404040"/>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solidFill>
                      <a:srgbClr val="FFFFFF"/>
                    </a:solidFill>
                  </a:tcPr>
                </a:tc>
              </a:tr>
              <a:tr h="367030">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③</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⑤</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+RR+TTA1</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solidFill>
                      <a:srgbClr val="F2F2F2"/>
                    </a:solidFill>
                  </a:tcPr>
                </a:tc>
                <a:tc>
                  <a:txBody>
                    <a:bodyPr/>
                    <a:p>
                      <a:pPr algn="l">
                        <a:buNone/>
                      </a:pPr>
                      <a:r>
                        <a:rPr lang="zh-CN" altLang="en-US" sz="1600" b="1">
                          <a:solidFill>
                            <a:srgbClr val="7030A0"/>
                          </a:solidFill>
                          <a:latin typeface="微软雅黑" panose="020B0503020204020204" pitchFamily="34" charset="-122"/>
                          <a:ea typeface="微软雅黑" panose="020B0503020204020204" pitchFamily="34" charset="-122"/>
                        </a:rPr>
                        <a:t>0.659747</a:t>
                      </a:r>
                      <a:endParaRPr lang="zh-CN" altLang="en-US" sz="1600" b="1">
                        <a:solidFill>
                          <a:srgbClr val="7030A0"/>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solidFill>
                      <a:srgbClr val="F2F2F2"/>
                    </a:solidFill>
                  </a:tcPr>
                </a:tc>
              </a:tr>
              <a:tr h="367030">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②</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③</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⑤</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+RR+TTA1</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solidFill>
                      <a:srgbClr val="FFFFFF"/>
                    </a:solidFill>
                  </a:tcPr>
                </a:tc>
                <a:tc>
                  <a:txBody>
                    <a:bodyPr/>
                    <a:p>
                      <a:pPr algn="l">
                        <a:buNone/>
                      </a:pPr>
                      <a:r>
                        <a:rPr lang="en-US" altLang="zh-CN" sz="1600">
                          <a:solidFill>
                            <a:srgbClr val="404040"/>
                          </a:solidFill>
                          <a:latin typeface="微软雅黑" panose="020B0503020204020204" pitchFamily="34" charset="-122"/>
                          <a:ea typeface="微软雅黑" panose="020B0503020204020204" pitchFamily="34" charset="-122"/>
                        </a:rPr>
                        <a:t>0.660542</a:t>
                      </a:r>
                      <a:endParaRPr lang="en-US" altLang="zh-CN" sz="1600">
                        <a:solidFill>
                          <a:srgbClr val="404040"/>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solidFill>
                      <a:srgbClr val="FFFFFF"/>
                    </a:solidFill>
                  </a:tcPr>
                </a:tc>
              </a:tr>
              <a:tr h="367665">
                <a:tc>
                  <a:txBody>
                    <a:bodyPr/>
                    <a:p>
                      <a:pPr>
                        <a:buNone/>
                      </a:pP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②</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③</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⑤</a:t>
                      </a:r>
                      <a:r>
                        <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rPr>
                        <a:t>+RR+TTA2</a:t>
                      </a:r>
                      <a:endParaRPr lang="en-US" altLang="zh-CN" sz="1600">
                        <a:solidFill>
                          <a:srgbClr val="40404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9050" cap="rnd">
                      <a:solidFill>
                        <a:srgbClr val="848587"/>
                      </a:solidFill>
                      <a:prstDash val="solid"/>
                    </a:lnL>
                    <a:lnR w="3175">
                      <a:solidFill>
                        <a:srgbClr val="848587"/>
                      </a:solidFill>
                      <a:prstDash val="dot"/>
                    </a:lnR>
                    <a:lnT w="3175">
                      <a:solidFill>
                        <a:srgbClr val="848587"/>
                      </a:solidFill>
                      <a:prstDash val="dot"/>
                    </a:lnT>
                    <a:lnB w="3175">
                      <a:solidFill>
                        <a:srgbClr val="848587"/>
                      </a:solidFill>
                      <a:prstDash val="dot"/>
                    </a:lnB>
                    <a:solidFill>
                      <a:srgbClr val="F2F2F2"/>
                    </a:solidFill>
                  </a:tcPr>
                </a:tc>
                <a:tc>
                  <a:txBody>
                    <a:bodyPr/>
                    <a:p>
                      <a:pPr algn="l">
                        <a:buNone/>
                      </a:pPr>
                      <a:r>
                        <a:rPr lang="en-US" altLang="zh-CN" sz="1600" b="1">
                          <a:solidFill>
                            <a:srgbClr val="00B050"/>
                          </a:solidFill>
                          <a:latin typeface="微软雅黑" panose="020B0503020204020204" pitchFamily="34" charset="-122"/>
                          <a:ea typeface="微软雅黑" panose="020B0503020204020204" pitchFamily="34" charset="-122"/>
                        </a:rPr>
                        <a:t>0.660763</a:t>
                      </a:r>
                      <a:endParaRPr lang="en-US" altLang="zh-CN" sz="1600" b="1">
                        <a:solidFill>
                          <a:srgbClr val="00B050"/>
                        </a:solidFill>
                        <a:latin typeface="微软雅黑" panose="020B0503020204020204" pitchFamily="34" charset="-122"/>
                        <a:ea typeface="微软雅黑" panose="020B0503020204020204" pitchFamily="34" charset="-122"/>
                      </a:endParaRPr>
                    </a:p>
                  </a:txBody>
                  <a:tcPr>
                    <a:lnL w="3175">
                      <a:solidFill>
                        <a:srgbClr val="848587"/>
                      </a:solidFill>
                      <a:prstDash val="dot"/>
                    </a:lnL>
                    <a:lnR w="19050" cap="rnd">
                      <a:solidFill>
                        <a:srgbClr val="848587"/>
                      </a:solidFill>
                      <a:prstDash val="solid"/>
                    </a:lnR>
                    <a:lnT w="3175">
                      <a:solidFill>
                        <a:srgbClr val="848587"/>
                      </a:solidFill>
                      <a:prstDash val="dot"/>
                    </a:lnT>
                    <a:lnB w="3175">
                      <a:solidFill>
                        <a:srgbClr val="848587"/>
                      </a:solidFill>
                      <a:prstDash val="dot"/>
                    </a:lnB>
                    <a:solidFill>
                      <a:srgbClr val="F2F2F2"/>
                    </a:solidFill>
                  </a:tcPr>
                </a:tc>
              </a:tr>
              <a:tr h="367030">
                <a:tc>
                  <a:txBody>
                    <a:bodyPr/>
                    <a:p>
                      <a:pPr>
                        <a:buNone/>
                      </a:pPr>
                      <a:r>
                        <a:rPr lang="en-US" altLang="zh-CN" sz="1600">
                          <a:solidFill>
                            <a:srgbClr val="404040"/>
                          </a:solidFill>
                          <a:latin typeface="微软雅黑" panose="020B0503020204020204" pitchFamily="34" charset="-122"/>
                          <a:ea typeface="微软雅黑" panose="020B0503020204020204" pitchFamily="34" charset="-122"/>
                        </a:rPr>
                        <a:t>ALL+RR+TTA2</a:t>
                      </a:r>
                      <a:endParaRPr lang="en-US" altLang="zh-CN" sz="1600">
                        <a:solidFill>
                          <a:srgbClr val="404040"/>
                        </a:solidFill>
                        <a:latin typeface="微软雅黑" panose="020B0503020204020204" pitchFamily="34" charset="-122"/>
                        <a:ea typeface="微软雅黑" panose="020B0503020204020204" pitchFamily="34" charset="-122"/>
                      </a:endParaRPr>
                    </a:p>
                  </a:txBody>
                  <a:tcPr>
                    <a:lnL w="19050" cap="rnd">
                      <a:solidFill>
                        <a:srgbClr val="848587"/>
                      </a:solidFill>
                      <a:prstDash val="solid"/>
                    </a:lnL>
                    <a:lnR w="3175">
                      <a:solidFill>
                        <a:srgbClr val="848587"/>
                      </a:solidFill>
                      <a:prstDash val="dot"/>
                    </a:lnR>
                    <a:lnT w="3175">
                      <a:solidFill>
                        <a:srgbClr val="848587"/>
                      </a:solidFill>
                      <a:prstDash val="dot"/>
                    </a:lnT>
                    <a:lnB w="19050" cap="rnd">
                      <a:solidFill>
                        <a:srgbClr val="848587"/>
                      </a:solidFill>
                      <a:prstDash val="solid"/>
                    </a:lnB>
                    <a:solidFill>
                      <a:srgbClr val="FFFFFF"/>
                    </a:solidFill>
                  </a:tcPr>
                </a:tc>
                <a:tc>
                  <a:txBody>
                    <a:bodyPr/>
                    <a:p>
                      <a:pPr algn="l">
                        <a:lnSpc>
                          <a:spcPct val="100000"/>
                        </a:lnSpc>
                        <a:buNone/>
                      </a:pPr>
                      <a:r>
                        <a:rPr lang="en-US" altLang="zh-CN" sz="1600">
                          <a:solidFill>
                            <a:schemeClr val="accent3">
                              <a:lumMod val="75000"/>
                            </a:schemeClr>
                          </a:solidFill>
                          <a:latin typeface="微软雅黑" panose="020B0503020204020204" pitchFamily="34" charset="-122"/>
                          <a:ea typeface="微软雅黑" panose="020B0503020204020204" pitchFamily="34" charset="-122"/>
                          <a:sym typeface="+mn-ea"/>
                        </a:rPr>
                        <a:t>0.661170</a:t>
                      </a:r>
                      <a:endParaRPr lang="en-US" altLang="zh-CN" sz="1600">
                        <a:solidFill>
                          <a:schemeClr val="accent3">
                            <a:lumMod val="75000"/>
                          </a:schemeClr>
                        </a:solidFill>
                        <a:latin typeface="微软雅黑" panose="020B0503020204020204" pitchFamily="34" charset="-122"/>
                        <a:ea typeface="微软雅黑" panose="020B0503020204020204" pitchFamily="34" charset="-122"/>
                        <a:sym typeface="+mn-ea"/>
                      </a:endParaRPr>
                    </a:p>
                  </a:txBody>
                  <a:tcPr>
                    <a:lnL w="3175">
                      <a:solidFill>
                        <a:srgbClr val="848587"/>
                      </a:solidFill>
                      <a:prstDash val="dot"/>
                    </a:lnL>
                    <a:lnR w="19050" cap="rnd">
                      <a:solidFill>
                        <a:srgbClr val="848587"/>
                      </a:solidFill>
                      <a:prstDash val="solid"/>
                    </a:lnR>
                    <a:lnT w="3175">
                      <a:solidFill>
                        <a:srgbClr val="848587"/>
                      </a:solidFill>
                      <a:prstDash val="dot"/>
                    </a:lnT>
                    <a:lnB w="19050" cap="rnd">
                      <a:solidFill>
                        <a:srgbClr val="848587"/>
                      </a:solidFill>
                      <a:prstDash val="soli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实验结果</a:t>
            </a:r>
            <a:endParaRPr lang="zh-CN" altLang="en-US" sz="3600" dirty="0" smtClean="0">
              <a:solidFill>
                <a:srgbClr val="FFFFFF"/>
              </a:solidFill>
            </a:endParaRPr>
          </a:p>
        </p:txBody>
      </p:sp>
      <p:graphicFrame>
        <p:nvGraphicFramePr>
          <p:cNvPr id="2" name="表格 1"/>
          <p:cNvGraphicFramePr/>
          <p:nvPr>
            <p:custDataLst>
              <p:tags r:id="rId1"/>
            </p:custDataLst>
          </p:nvPr>
        </p:nvGraphicFramePr>
        <p:xfrm>
          <a:off x="1080770" y="4401820"/>
          <a:ext cx="4187825" cy="1219200"/>
        </p:xfrm>
        <a:graphic>
          <a:graphicData uri="http://schemas.openxmlformats.org/drawingml/2006/table">
            <a:tbl>
              <a:tblPr firstRow="1" bandRow="1">
                <a:tableStyleId>{5C22544A-7EE6-4342-B048-85BDC9FD1C3A}</a:tableStyleId>
              </a:tblPr>
              <a:tblGrid>
                <a:gridCol w="2528570"/>
                <a:gridCol w="1659255"/>
              </a:tblGrid>
              <a:tr h="335280">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a:solidFill>
                        <a:schemeClr val="tx2"/>
                      </a:solidFill>
                      <a:prstDash val="solid"/>
                    </a:lnR>
                    <a:lnT w="12700">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结果</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r h="335280">
                <a:tc>
                  <a:txBody>
                    <a:bodyPr/>
                    <a:p>
                      <a:pPr>
                        <a:buNone/>
                      </a:pPr>
                      <a:r>
                        <a:rPr lang="en-US" altLang="zh-CN" sz="1500">
                          <a:solidFill>
                            <a:srgbClr val="FFFFFF"/>
                          </a:solidFill>
                          <a:latin typeface="微软雅黑" panose="020B0503020204020204" pitchFamily="34" charset="-122"/>
                          <a:ea typeface="微软雅黑" panose="020B0503020204020204" pitchFamily="34" charset="-122"/>
                        </a:rPr>
                        <a:t>Baseline2</a:t>
                      </a:r>
                      <a:endParaRPr lang="en-US" altLang="zh-CN"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0.733</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35280">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Baseline2+</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W</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eakly </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S</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upervised </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rop</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a:solidFill>
                        <a:schemeClr val="tx2"/>
                      </a:solidFill>
                      <a:prstDash val="solid"/>
                    </a:lnB>
                    <a:noFill/>
                  </a:tcPr>
                </a:tc>
                <a:tc>
                  <a:txBody>
                    <a:bodyPr/>
                    <a:p>
                      <a:pPr algn="l">
                        <a:lnSpc>
                          <a:spcPct val="170000"/>
                        </a:lnSpc>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0.737</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r>
            </a:tbl>
          </a:graphicData>
        </a:graphic>
      </p:graphicFrame>
      <p:graphicFrame>
        <p:nvGraphicFramePr>
          <p:cNvPr id="6" name="表格 5"/>
          <p:cNvGraphicFramePr/>
          <p:nvPr>
            <p:custDataLst>
              <p:tags r:id="rId2"/>
            </p:custDataLst>
          </p:nvPr>
        </p:nvGraphicFramePr>
        <p:xfrm>
          <a:off x="5586095" y="2169160"/>
          <a:ext cx="4187825" cy="1112520"/>
        </p:xfrm>
        <a:graphic>
          <a:graphicData uri="http://schemas.openxmlformats.org/drawingml/2006/table">
            <a:tbl>
              <a:tblPr firstRow="1" bandRow="1">
                <a:tableStyleId>{5C22544A-7EE6-4342-B048-85BDC9FD1C3A}</a:tableStyleId>
              </a:tblPr>
              <a:tblGrid>
                <a:gridCol w="2536825"/>
                <a:gridCol w="1651000"/>
              </a:tblGrid>
              <a:tr h="370840">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a:solidFill>
                        <a:schemeClr val="tx2"/>
                      </a:solidFill>
                      <a:prstDash val="solid"/>
                    </a:lnR>
                    <a:lnT w="12700">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结果</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r h="370840">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Baseline4</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0.750</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70840">
                <a:tc>
                  <a:txBody>
                    <a:bodyPr/>
                    <a:p>
                      <a:pPr>
                        <a:buNone/>
                      </a:pP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Baseline4+</a:t>
                      </a:r>
                      <a:r>
                        <a:rPr 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Balance</a:t>
                      </a: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采样</a:t>
                      </a:r>
                      <a:endPar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0.753</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r>
            </a:tbl>
          </a:graphicData>
        </a:graphic>
      </p:graphicFrame>
      <p:graphicFrame>
        <p:nvGraphicFramePr>
          <p:cNvPr id="10" name="表格 9"/>
          <p:cNvGraphicFramePr/>
          <p:nvPr>
            <p:custDataLst>
              <p:tags r:id="rId3"/>
            </p:custDataLst>
          </p:nvPr>
        </p:nvGraphicFramePr>
        <p:xfrm>
          <a:off x="1080770" y="2169160"/>
          <a:ext cx="4187825" cy="1536700"/>
        </p:xfrm>
        <a:graphic>
          <a:graphicData uri="http://schemas.openxmlformats.org/drawingml/2006/table">
            <a:tbl>
              <a:tblPr firstRow="1" bandRow="1">
                <a:tableStyleId>{5C22544A-7EE6-4342-B048-85BDC9FD1C3A}</a:tableStyleId>
              </a:tblPr>
              <a:tblGrid>
                <a:gridCol w="2536825"/>
                <a:gridCol w="1651000"/>
              </a:tblGrid>
              <a:tr h="384175">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结果</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4175">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Baseline1</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0.750</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4175">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Baseline1+</a:t>
                      </a:r>
                      <a:r>
                        <a:rPr lang="en-US" sz="1500">
                          <a:solidFill>
                            <a:srgbClr val="FFFFFF"/>
                          </a:solidFill>
                          <a:latin typeface="微软雅黑" panose="020B0503020204020204" pitchFamily="34" charset="-122"/>
                          <a:ea typeface="微软雅黑" panose="020B0503020204020204" pitchFamily="34" charset="-122"/>
                          <a:sym typeface="+mn-ea"/>
                        </a:rPr>
                        <a:t>SBS</a:t>
                      </a:r>
                      <a:endParaRPr lang="en-US"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0.755</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4175">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Baseline1+</a:t>
                      </a:r>
                      <a:r>
                        <a:rPr lang="en-US" sz="1500">
                          <a:solidFill>
                            <a:srgbClr val="FFFFFF"/>
                          </a:solidFill>
                          <a:latin typeface="微软雅黑" panose="020B0503020204020204" pitchFamily="34" charset="-122"/>
                          <a:ea typeface="微软雅黑" panose="020B0503020204020204" pitchFamily="34" charset="-122"/>
                          <a:sym typeface="+mn-ea"/>
                        </a:rPr>
                        <a:t>SBS+MS</a:t>
                      </a:r>
                      <a:endParaRPr lang="en-US" altLang="en-US"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A 0.758</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bl>
          </a:graphicData>
        </a:graphic>
      </p:graphicFrame>
      <p:graphicFrame>
        <p:nvGraphicFramePr>
          <p:cNvPr id="11" name="表格 10"/>
          <p:cNvGraphicFramePr/>
          <p:nvPr>
            <p:custDataLst>
              <p:tags r:id="rId4"/>
            </p:custDataLst>
          </p:nvPr>
        </p:nvGraphicFramePr>
        <p:xfrm>
          <a:off x="5586095" y="6316345"/>
          <a:ext cx="4187825" cy="1162050"/>
        </p:xfrm>
        <a:graphic>
          <a:graphicData uri="http://schemas.openxmlformats.org/drawingml/2006/table">
            <a:tbl>
              <a:tblPr firstRow="1" bandRow="1">
                <a:tableStyleId>{5C22544A-7EE6-4342-B048-85BDC9FD1C3A}</a:tableStyleId>
              </a:tblPr>
              <a:tblGrid>
                <a:gridCol w="2536825"/>
                <a:gridCol w="1651000"/>
              </a:tblGrid>
              <a:tr h="387350">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sym typeface="+mn-ea"/>
                        </a:rPr>
                        <a:t>结果</a:t>
                      </a:r>
                      <a:endParaRPr lang="zh-CN" altLang="en-US"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7350">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Baseline7</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验证集</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2 0.859</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7350">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Baseline7+</a:t>
                      </a:r>
                      <a:r>
                        <a:rPr lang="en-US" sz="1500">
                          <a:solidFill>
                            <a:srgbClr val="FFFFFF"/>
                          </a:solidFill>
                          <a:latin typeface="微软雅黑" panose="020B0503020204020204" pitchFamily="34" charset="-122"/>
                          <a:ea typeface="微软雅黑" panose="020B0503020204020204" pitchFamily="34" charset="-122"/>
                          <a:sym typeface="+mn-ea"/>
                        </a:rPr>
                        <a:t>XBM</a:t>
                      </a:r>
                      <a:endParaRPr lang="en-US"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验证集</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0.865</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bl>
          </a:graphicData>
        </a:graphic>
      </p:graphicFrame>
      <p:graphicFrame>
        <p:nvGraphicFramePr>
          <p:cNvPr id="19" name="表格 18"/>
          <p:cNvGraphicFramePr/>
          <p:nvPr>
            <p:custDataLst>
              <p:tags r:id="rId5"/>
            </p:custDataLst>
          </p:nvPr>
        </p:nvGraphicFramePr>
        <p:xfrm>
          <a:off x="10678795" y="2499360"/>
          <a:ext cx="4262755" cy="1612265"/>
        </p:xfrm>
        <a:graphic>
          <a:graphicData uri="http://schemas.openxmlformats.org/drawingml/2006/table">
            <a:tbl>
              <a:tblPr firstRow="1" bandRow="1">
                <a:tableStyleId>{5C22544A-7EE6-4342-B048-85BDC9FD1C3A}</a:tableStyleId>
              </a:tblPr>
              <a:tblGrid>
                <a:gridCol w="1730375"/>
                <a:gridCol w="2532380"/>
              </a:tblGrid>
              <a:tr h="274320">
                <a:tc>
                  <a:txBody>
                    <a:bodyPr/>
                    <a:p>
                      <a:pPr algn="ctr">
                        <a:buNone/>
                      </a:pPr>
                      <a:r>
                        <a:rPr lang="zh-CN" altLang="en-US" sz="1500">
                          <a:solidFill>
                            <a:schemeClr val="tx2"/>
                          </a:solidFill>
                          <a:latin typeface="微软雅黑" panose="020B0503020204020204" pitchFamily="34" charset="-122"/>
                          <a:ea typeface="微软雅黑" panose="020B0503020204020204" pitchFamily="34" charset="-122"/>
                        </a:rPr>
                        <a:t>队伍名字</a:t>
                      </a:r>
                      <a:endParaRPr lang="zh-CN" altLang="en-US"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0.5*mAP+0.5*Rank-1</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r h="304800">
                <a:tc>
                  <a:txBody>
                    <a:bodyPr/>
                    <a:p>
                      <a:pPr algn="ctr">
                        <a:buNone/>
                      </a:pPr>
                      <a:r>
                        <a:rPr lang="en-US" altLang="zh-CN" sz="1500" b="1">
                          <a:solidFill>
                            <a:schemeClr val="accent4">
                              <a:lumMod val="60000"/>
                              <a:lumOff val="40000"/>
                            </a:schemeClr>
                          </a:solidFill>
                          <a:latin typeface="微软雅黑" panose="020B0503020204020204" pitchFamily="34" charset="-122"/>
                          <a:ea typeface="微软雅黑" panose="020B0503020204020204" pitchFamily="34" charset="-122"/>
                        </a:rPr>
                        <a:t>TIME</a:t>
                      </a:r>
                      <a:endParaRPr lang="en-US" altLang="zh-CN" sz="1500" b="1">
                        <a:solidFill>
                          <a:schemeClr val="accent4">
                            <a:lumMod val="60000"/>
                            <a:lumOff val="40000"/>
                          </a:schemeClr>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0.603507</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r>
              <a:tr h="304800">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Soul Dance</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0.603372</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r>
              <a:tr h="332105">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WEARE</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0.601034</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r>
              <a:tr h="304800">
                <a:tc>
                  <a:txBody>
                    <a:bodyPr/>
                    <a:p>
                      <a:pPr algn="ctr">
                        <a:buNone/>
                      </a:pPr>
                      <a:r>
                        <a:rPr lang="zh-CN" altLang="en-US" sz="1500">
                          <a:solidFill>
                            <a:schemeClr val="tx2"/>
                          </a:solidFill>
                          <a:latin typeface="微软雅黑" panose="020B0503020204020204" pitchFamily="34" charset="-122"/>
                          <a:ea typeface="微软雅黑" panose="020B0503020204020204" pitchFamily="34" charset="-122"/>
                        </a:rPr>
                        <a:t>小天天</a:t>
                      </a:r>
                      <a:endParaRPr lang="zh-CN" altLang="en-US"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c>
                  <a:txBody>
                    <a:bodyPr/>
                    <a:p>
                      <a:pPr algn="ctr">
                        <a:buNone/>
                      </a:pPr>
                      <a:r>
                        <a:rPr lang="en-US" altLang="zh-CN" sz="1500">
                          <a:solidFill>
                            <a:schemeClr val="tx2"/>
                          </a:solidFill>
                          <a:latin typeface="微软雅黑" panose="020B0503020204020204" pitchFamily="34" charset="-122"/>
                          <a:ea typeface="微软雅黑" panose="020B0503020204020204" pitchFamily="34" charset="-122"/>
                        </a:rPr>
                        <a:t>0.597845</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bl>
          </a:graphicData>
        </a:graphic>
      </p:graphicFrame>
      <p:graphicFrame>
        <p:nvGraphicFramePr>
          <p:cNvPr id="14" name="表格 13"/>
          <p:cNvGraphicFramePr/>
          <p:nvPr>
            <p:custDataLst>
              <p:tags r:id="rId6"/>
            </p:custDataLst>
          </p:nvPr>
        </p:nvGraphicFramePr>
        <p:xfrm>
          <a:off x="10679430" y="4669790"/>
          <a:ext cx="4287520" cy="1555115"/>
        </p:xfrm>
        <a:graphic>
          <a:graphicData uri="http://schemas.openxmlformats.org/drawingml/2006/table">
            <a:tbl>
              <a:tblPr firstRow="1" bandRow="1">
                <a:tableStyleId>{5C22544A-7EE6-4342-B048-85BDC9FD1C3A}</a:tableStyleId>
              </a:tblPr>
              <a:tblGrid>
                <a:gridCol w="1717040"/>
                <a:gridCol w="2570480"/>
              </a:tblGrid>
              <a:tr h="274320">
                <a:tc>
                  <a:txBody>
                    <a:bodyPr/>
                    <a:p>
                      <a:pPr algn="ctr">
                        <a:lnSpc>
                          <a:spcPct val="100000"/>
                        </a:lnSpc>
                        <a:buNone/>
                      </a:pPr>
                      <a:r>
                        <a:rPr lang="zh-CN" altLang="en-US" sz="1500">
                          <a:solidFill>
                            <a:schemeClr val="tx2"/>
                          </a:solidFill>
                          <a:latin typeface="微软雅黑" panose="020B0503020204020204" pitchFamily="34" charset="-122"/>
                          <a:ea typeface="微软雅黑" panose="020B0503020204020204" pitchFamily="34" charset="-122"/>
                        </a:rPr>
                        <a:t>队伍名字</a:t>
                      </a:r>
                      <a:endParaRPr lang="zh-CN" altLang="en-US"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rPr>
                        <a:t>0.5*mAP+0.5*Rank-1</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04800">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rPr>
                        <a:t>小天天</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rPr>
                        <a:t>0.662168</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r>
              <a:tr h="304800">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sym typeface="+mn-ea"/>
                        </a:rPr>
                        <a:t>WEARE</a:t>
                      </a:r>
                      <a:endParaRPr lang="en-US" altLang="zh-CN" sz="1500">
                        <a:solidFill>
                          <a:schemeClr val="tx2"/>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rPr>
                        <a:t>0.661359</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r>
              <a:tr h="304800">
                <a:tc>
                  <a:txBody>
                    <a:bodyPr/>
                    <a:p>
                      <a:pPr algn="ctr">
                        <a:lnSpc>
                          <a:spcPct val="100000"/>
                        </a:lnSpc>
                        <a:buNone/>
                      </a:pPr>
                      <a:r>
                        <a:rPr lang="en-US" altLang="zh-CN" sz="1500" b="1">
                          <a:solidFill>
                            <a:schemeClr val="accent4">
                              <a:lumMod val="60000"/>
                              <a:lumOff val="40000"/>
                            </a:schemeClr>
                          </a:solidFill>
                          <a:latin typeface="微软雅黑" panose="020B0503020204020204" pitchFamily="34" charset="-122"/>
                          <a:ea typeface="微软雅黑" panose="020B0503020204020204" pitchFamily="34" charset="-122"/>
                        </a:rPr>
                        <a:t>TIME</a:t>
                      </a:r>
                      <a:endParaRPr lang="en-US" altLang="zh-CN" sz="1500" b="1">
                        <a:solidFill>
                          <a:schemeClr val="accent4">
                            <a:lumMod val="60000"/>
                            <a:lumOff val="40000"/>
                          </a:schemeClr>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rPr>
                        <a:t>0.661170</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a:solidFill>
                        <a:schemeClr val="tx2"/>
                      </a:solidFill>
                      <a:prstDash val="solid"/>
                    </a:lnB>
                    <a:noFill/>
                  </a:tcPr>
                </a:tc>
              </a:tr>
              <a:tr h="366395">
                <a:tc>
                  <a:txBody>
                    <a:bodyPr/>
                    <a:p>
                      <a:pPr algn="ctr">
                        <a:lnSpc>
                          <a:spcPct val="100000"/>
                        </a:lnSpc>
                        <a:buNone/>
                      </a:pPr>
                      <a:r>
                        <a:rPr lang="zh-CN" altLang="en-US" sz="1500">
                          <a:solidFill>
                            <a:schemeClr val="tx2"/>
                          </a:solidFill>
                          <a:latin typeface="微软雅黑" panose="020B0503020204020204" pitchFamily="34" charset="-122"/>
                          <a:ea typeface="微软雅黑" panose="020B0503020204020204" pitchFamily="34" charset="-122"/>
                        </a:rPr>
                        <a:t>乘风破浪的妹妹们</a:t>
                      </a:r>
                      <a:endParaRPr lang="zh-CN" altLang="en-US"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c>
                  <a:txBody>
                    <a:bodyPr/>
                    <a:p>
                      <a:pPr algn="ctr">
                        <a:lnSpc>
                          <a:spcPct val="100000"/>
                        </a:lnSpc>
                        <a:buNone/>
                      </a:pPr>
                      <a:r>
                        <a:rPr lang="en-US" altLang="zh-CN" sz="1500">
                          <a:solidFill>
                            <a:schemeClr val="tx2"/>
                          </a:solidFill>
                          <a:latin typeface="微软雅黑" panose="020B0503020204020204" pitchFamily="34" charset="-122"/>
                          <a:ea typeface="微软雅黑" panose="020B0503020204020204" pitchFamily="34" charset="-122"/>
                        </a:rPr>
                        <a:t>0.660026</a:t>
                      </a:r>
                      <a:endParaRPr lang="en-US" altLang="zh-CN" sz="1500">
                        <a:solidFill>
                          <a:schemeClr val="tx2"/>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bl>
          </a:graphicData>
        </a:graphic>
      </p:graphicFrame>
      <p:sp>
        <p:nvSpPr>
          <p:cNvPr id="12" name="文本框 11"/>
          <p:cNvSpPr txBox="1"/>
          <p:nvPr/>
        </p:nvSpPr>
        <p:spPr>
          <a:xfrm>
            <a:off x="10542905" y="1903730"/>
            <a:ext cx="953770" cy="534035"/>
          </a:xfrm>
          <a:prstGeom prst="rect">
            <a:avLst/>
          </a:prstGeom>
          <a:noFill/>
        </p:spPr>
        <p:txBody>
          <a:bodyPr wrap="square" rtlCol="0">
            <a:spAutoFit/>
          </a:bodyPr>
          <a:p>
            <a:pPr marL="0" marR="0" indent="0" algn="l"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rPr>
              <a:t>初赛：</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13" name="文本框 12"/>
          <p:cNvSpPr txBox="1"/>
          <p:nvPr/>
        </p:nvSpPr>
        <p:spPr>
          <a:xfrm>
            <a:off x="10542905" y="4048125"/>
            <a:ext cx="953770" cy="534035"/>
          </a:xfrm>
          <a:prstGeom prst="rect">
            <a:avLst/>
          </a:prstGeom>
          <a:noFill/>
        </p:spPr>
        <p:txBody>
          <a:bodyPr wrap="square" rtlCol="0">
            <a:spAutoFit/>
          </a:bodyPr>
          <a:p>
            <a:pPr marL="0" marR="0" indent="0" algn="l"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rPr>
              <a:t>决赛：</a:t>
            </a:r>
            <a:endParaRPr kumimoji="0" lang="zh-CN" altLang="en-US" sz="16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15" name="文本框 14"/>
          <p:cNvSpPr txBox="1"/>
          <p:nvPr/>
        </p:nvSpPr>
        <p:spPr>
          <a:xfrm>
            <a:off x="572770" y="1467485"/>
            <a:ext cx="2908300" cy="532130"/>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消融实验：</a:t>
            </a:r>
            <a:endParaRPr lang="zh-CN" altLang="en-US" sz="3200" dirty="0" smtClean="0">
              <a:solidFill>
                <a:srgbClr val="FFFFFF"/>
              </a:solidFill>
              <a:latin typeface="微软雅黑" panose="020B0503020204020204" pitchFamily="34" charset="-122"/>
              <a:ea typeface="微软雅黑" panose="020B0503020204020204" pitchFamily="34" charset="-122"/>
            </a:endParaRPr>
          </a:p>
        </p:txBody>
      </p:sp>
      <p:graphicFrame>
        <p:nvGraphicFramePr>
          <p:cNvPr id="16" name="表格 15"/>
          <p:cNvGraphicFramePr/>
          <p:nvPr>
            <p:custDataLst>
              <p:tags r:id="rId7"/>
            </p:custDataLst>
          </p:nvPr>
        </p:nvGraphicFramePr>
        <p:xfrm>
          <a:off x="1080770" y="6329045"/>
          <a:ext cx="4187825" cy="1152525"/>
        </p:xfrm>
        <a:graphic>
          <a:graphicData uri="http://schemas.openxmlformats.org/drawingml/2006/table">
            <a:tbl>
              <a:tblPr firstRow="1" bandRow="1">
                <a:tableStyleId>{5C22544A-7EE6-4342-B048-85BDC9FD1C3A}</a:tableStyleId>
              </a:tblPr>
              <a:tblGrid>
                <a:gridCol w="2536825"/>
                <a:gridCol w="1651000"/>
              </a:tblGrid>
              <a:tr h="384175">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结果</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4175">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Baseline3</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验证集</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1 0.788</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84175">
                <a:tc>
                  <a:txBody>
                    <a:bodyPr/>
                    <a:p>
                      <a:pPr>
                        <a:buNone/>
                      </a:pP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Baseline3+</a:t>
                      </a: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旋转数据增强</a:t>
                      </a:r>
                      <a:endPar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验证集</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0.808</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cmpd="sng">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bl>
          </a:graphicData>
        </a:graphic>
      </p:graphicFrame>
      <p:sp>
        <p:nvSpPr>
          <p:cNvPr id="17" name="文本框 16"/>
          <p:cNvSpPr txBox="1"/>
          <p:nvPr/>
        </p:nvSpPr>
        <p:spPr>
          <a:xfrm>
            <a:off x="9891395" y="1467485"/>
            <a:ext cx="2908300" cy="532130"/>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比赛结果：</a:t>
            </a:r>
            <a:endParaRPr lang="zh-CN" altLang="en-US" sz="3200" dirty="0" smtClean="0">
              <a:solidFill>
                <a:srgbClr val="FFFFFF"/>
              </a:solidFill>
              <a:latin typeface="微软雅黑" panose="020B0503020204020204" pitchFamily="34" charset="-122"/>
              <a:ea typeface="微软雅黑" panose="020B0503020204020204" pitchFamily="34" charset="-122"/>
            </a:endParaRPr>
          </a:p>
        </p:txBody>
      </p:sp>
      <p:graphicFrame>
        <p:nvGraphicFramePr>
          <p:cNvPr id="21" name="表格 20"/>
          <p:cNvGraphicFramePr/>
          <p:nvPr>
            <p:custDataLst>
              <p:tags r:id="rId8"/>
            </p:custDataLst>
          </p:nvPr>
        </p:nvGraphicFramePr>
        <p:xfrm>
          <a:off x="5586730" y="3551555"/>
          <a:ext cx="4187825" cy="1112520"/>
        </p:xfrm>
        <a:graphic>
          <a:graphicData uri="http://schemas.openxmlformats.org/drawingml/2006/table">
            <a:tbl>
              <a:tblPr firstRow="1" bandRow="1">
                <a:tableStyleId>{5C22544A-7EE6-4342-B048-85BDC9FD1C3A}</a:tableStyleId>
              </a:tblPr>
              <a:tblGrid>
                <a:gridCol w="2536825"/>
                <a:gridCol w="1651000"/>
              </a:tblGrid>
              <a:tr h="370840">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a:solidFill>
                        <a:schemeClr val="tx2"/>
                      </a:solidFill>
                      <a:prstDash val="solid"/>
                    </a:lnR>
                    <a:lnT w="12700">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结果</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r h="370840">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Baseline5</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0.723</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70840">
                <a:tc>
                  <a:txBody>
                    <a:bodyPr/>
                    <a:p>
                      <a:pPr>
                        <a:buNone/>
                      </a:pP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Baseline5(GAP-&gt;GeM)</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0.735</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r>
            </a:tbl>
          </a:graphicData>
        </a:graphic>
      </p:graphicFrame>
      <p:graphicFrame>
        <p:nvGraphicFramePr>
          <p:cNvPr id="22" name="表格 21"/>
          <p:cNvGraphicFramePr/>
          <p:nvPr>
            <p:custDataLst>
              <p:tags r:id="rId9"/>
            </p:custDataLst>
          </p:nvPr>
        </p:nvGraphicFramePr>
        <p:xfrm>
          <a:off x="5586730" y="4933950"/>
          <a:ext cx="4187825" cy="1112520"/>
        </p:xfrm>
        <a:graphic>
          <a:graphicData uri="http://schemas.openxmlformats.org/drawingml/2006/table">
            <a:tbl>
              <a:tblPr firstRow="1" bandRow="1">
                <a:tableStyleId>{5C22544A-7EE6-4342-B048-85BDC9FD1C3A}</a:tableStyleId>
              </a:tblPr>
              <a:tblGrid>
                <a:gridCol w="2536825"/>
                <a:gridCol w="1651000"/>
              </a:tblGrid>
              <a:tr h="370840">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方法</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cmpd="sng">
                      <a:solidFill>
                        <a:schemeClr val="tx2"/>
                      </a:solidFill>
                      <a:prstDash val="solid"/>
                    </a:lnL>
                    <a:lnR w="12700">
                      <a:solidFill>
                        <a:schemeClr val="tx2"/>
                      </a:solidFill>
                      <a:prstDash val="solid"/>
                    </a:lnR>
                    <a:lnT w="12700">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rPr>
                        <a:t>结果</a:t>
                      </a:r>
                      <a:endParaRPr lang="zh-CN" altLang="en-US" sz="1500">
                        <a:solidFill>
                          <a:srgbClr val="FFFFFF"/>
                        </a:solidFill>
                        <a:latin typeface="微软雅黑" panose="020B0503020204020204" pitchFamily="34" charset="-122"/>
                        <a:ea typeface="微软雅黑" panose="020B0503020204020204" pitchFamily="34" charset="-122"/>
                      </a:endParaRPr>
                    </a:p>
                  </a:txBody>
                  <a:tcPr>
                    <a:lnL w="12700">
                      <a:solidFill>
                        <a:schemeClr val="tx2"/>
                      </a:solidFill>
                      <a:prstDash val="solid"/>
                    </a:lnL>
                    <a:lnR w="12700" cmpd="sng">
                      <a:solidFill>
                        <a:schemeClr val="tx2"/>
                      </a:solidFill>
                      <a:prstDash val="solid"/>
                    </a:lnR>
                    <a:lnT w="12700">
                      <a:solidFill>
                        <a:schemeClr val="tx2"/>
                      </a:solidFill>
                      <a:prstDash val="solid"/>
                    </a:lnT>
                    <a:lnB w="12700" cmpd="sng">
                      <a:solidFill>
                        <a:schemeClr val="tx2"/>
                      </a:solidFill>
                      <a:prstDash val="solid"/>
                    </a:lnB>
                    <a:noFill/>
                  </a:tcPr>
                </a:tc>
              </a:tr>
              <a:tr h="370840">
                <a:tc>
                  <a:txBody>
                    <a:bodyPr/>
                    <a:p>
                      <a:pPr>
                        <a:buNone/>
                      </a:pPr>
                      <a:r>
                        <a:rPr lang="en-US" altLang="zh-CN" sz="1500">
                          <a:solidFill>
                            <a:srgbClr val="FFFFFF"/>
                          </a:solidFill>
                          <a:latin typeface="微软雅黑" panose="020B0503020204020204" pitchFamily="34" charset="-122"/>
                          <a:ea typeface="微软雅黑" panose="020B0503020204020204" pitchFamily="34" charset="-122"/>
                          <a:sym typeface="+mn-ea"/>
                        </a:rPr>
                        <a:t>Baseline6</a:t>
                      </a:r>
                      <a:endParaRPr lang="en-US" altLang="zh-CN" sz="1500">
                        <a:solidFill>
                          <a:srgbClr val="FFFFFF"/>
                        </a:solidFill>
                        <a:latin typeface="微软雅黑" panose="020B0503020204020204" pitchFamily="34" charset="-122"/>
                        <a:ea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cmpd="sng">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0.737</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cmpd="sng">
                      <a:solidFill>
                        <a:schemeClr val="tx2"/>
                      </a:solidFill>
                      <a:prstDash val="solid"/>
                    </a:lnB>
                    <a:noFill/>
                  </a:tcPr>
                </a:tc>
              </a:tr>
              <a:tr h="370840">
                <a:tc>
                  <a:txBody>
                    <a:bodyPr/>
                    <a:p>
                      <a:pPr>
                        <a:buNone/>
                      </a:pP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Baseline6+RR</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a:lnL w="12700" cmpd="sng">
                      <a:solidFill>
                        <a:schemeClr val="tx2"/>
                      </a:solidFill>
                      <a:prstDash val="solid"/>
                    </a:lnL>
                    <a:lnR w="12700">
                      <a:solidFill>
                        <a:schemeClr val="tx2"/>
                      </a:solidFill>
                      <a:prstDash val="solid"/>
                    </a:lnR>
                    <a:lnT w="12700" cmpd="sng">
                      <a:solidFill>
                        <a:schemeClr val="tx2"/>
                      </a:solidFill>
                      <a:prstDash val="solid"/>
                    </a:lnT>
                    <a:lnB w="12700">
                      <a:solidFill>
                        <a:schemeClr val="tx2"/>
                      </a:solidFill>
                      <a:prstDash val="solid"/>
                    </a:lnB>
                    <a:noFill/>
                  </a:tcPr>
                </a:tc>
                <a:tc>
                  <a:txBody>
                    <a:bodyPr/>
                    <a:p>
                      <a:pPr>
                        <a:buNone/>
                      </a:pPr>
                      <a:r>
                        <a:rPr lang="zh-CN" altLang="en-US"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初赛</a:t>
                      </a:r>
                      <a:r>
                        <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A 0.763</a:t>
                      </a:r>
                      <a:endParaRPr lang="en-US" altLang="zh-CN" sz="150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lnL w="12700">
                      <a:solidFill>
                        <a:schemeClr val="tx2"/>
                      </a:solidFill>
                      <a:prstDash val="solid"/>
                    </a:lnL>
                    <a:lnR w="12700" cmpd="sng">
                      <a:solidFill>
                        <a:schemeClr val="tx2"/>
                      </a:solidFill>
                      <a:prstDash val="solid"/>
                    </a:lnR>
                    <a:lnT w="12700" cmpd="sng">
                      <a:solidFill>
                        <a:schemeClr val="tx2"/>
                      </a:solidFill>
                      <a:prstDash val="solid"/>
                    </a:lnT>
                    <a:lnB w="12700">
                      <a:solidFill>
                        <a:schemeClr val="tx2"/>
                      </a:solidFill>
                      <a:prstDash val="solid"/>
                    </a:lnB>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4"/>
          </p:nvPr>
        </p:nvSpPr>
        <p:spPr>
          <a:xfrm>
            <a:off x="6943090" y="3954145"/>
            <a:ext cx="1474470" cy="731520"/>
          </a:xfrm>
        </p:spPr>
        <p:txBody>
          <a:bodyPr/>
          <a:p>
            <a:r>
              <a:rPr lang="zh-CN" altLang="en-US" sz="4800" dirty="0"/>
              <a:t>总结</a:t>
            </a:r>
            <a:endParaRPr lang="zh-CN" altLang="en-US" sz="4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总结</a:t>
            </a:r>
            <a:endParaRPr lang="zh-CN" altLang="en-US" sz="3600" dirty="0" smtClean="0">
              <a:solidFill>
                <a:srgbClr val="FFFFFF"/>
              </a:solidFill>
            </a:endParaRPr>
          </a:p>
        </p:txBody>
      </p:sp>
      <p:sp>
        <p:nvSpPr>
          <p:cNvPr id="5" name="文本框 4"/>
          <p:cNvSpPr txBox="1"/>
          <p:nvPr/>
        </p:nvSpPr>
        <p:spPr>
          <a:xfrm>
            <a:off x="572770" y="1190625"/>
            <a:ext cx="12077065" cy="5133975"/>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创新与改进</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800100" lvl="1" indent="0" algn="l" fontAlgn="auto">
              <a:lnSpc>
                <a:spcPts val="6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 根据测试集特点设计了多种数据增强方法，更好地应对了测试集翻转和旋转变化。</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800100" lvl="1" indent="0" algn="l" fontAlgn="auto">
              <a:lnSpc>
                <a:spcPts val="6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 设计了基于条状切分的细节增强模块以及多尺度融合模块以获得更好的特征表示。</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800100" lvl="1" indent="0" algn="l" fontAlgn="auto">
              <a:lnSpc>
                <a:spcPts val="6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 对</a:t>
            </a:r>
            <a:r>
              <a:rPr lang="en-US" altLang="zh-CN" dirty="0" smtClean="0">
                <a:solidFill>
                  <a:srgbClr val="FFFFFF"/>
                </a:solidFill>
                <a:latin typeface="微软雅黑" panose="020B0503020204020204" pitchFamily="34" charset="-122"/>
                <a:ea typeface="微软雅黑" panose="020B0503020204020204" pitchFamily="34" charset="-122"/>
                <a:sym typeface="+mn-ea"/>
              </a:rPr>
              <a:t>Re-ID</a:t>
            </a:r>
            <a:r>
              <a:rPr lang="zh-CN" altLang="en-US" dirty="0" smtClean="0">
                <a:solidFill>
                  <a:srgbClr val="FFFFFF"/>
                </a:solidFill>
                <a:latin typeface="微软雅黑" panose="020B0503020204020204" pitchFamily="34" charset="-122"/>
                <a:ea typeface="微软雅黑" panose="020B0503020204020204" pitchFamily="34" charset="-122"/>
              </a:rPr>
              <a:t>领域的工作进行借鉴，</a:t>
            </a:r>
            <a:r>
              <a:rPr lang="zh-CN" altLang="en-US" dirty="0" smtClean="0">
                <a:solidFill>
                  <a:srgbClr val="FFFFFF"/>
                </a:solidFill>
                <a:latin typeface="微软雅黑" panose="020B0503020204020204" pitchFamily="34" charset="-122"/>
                <a:ea typeface="微软雅黑" panose="020B0503020204020204" pitchFamily="34" charset="-122"/>
              </a:rPr>
              <a:t>将一些</a:t>
            </a:r>
            <a:r>
              <a:rPr lang="en-US" altLang="zh-CN" dirty="0" smtClean="0">
                <a:solidFill>
                  <a:srgbClr val="FFFFFF"/>
                </a:solidFill>
                <a:latin typeface="微软雅黑" panose="020B0503020204020204" pitchFamily="34" charset="-122"/>
                <a:ea typeface="微软雅黑" panose="020B0503020204020204" pitchFamily="34" charset="-122"/>
              </a:rPr>
              <a:t>Re-ID</a:t>
            </a:r>
            <a:r>
              <a:rPr lang="zh-CN" altLang="en-US" dirty="0" smtClean="0">
                <a:solidFill>
                  <a:srgbClr val="FFFFFF"/>
                </a:solidFill>
                <a:latin typeface="微软雅黑" panose="020B0503020204020204" pitchFamily="34" charset="-122"/>
                <a:ea typeface="微软雅黑" panose="020B0503020204020204" pitchFamily="34" charset="-122"/>
              </a:rPr>
              <a:t>领域不错的工作迁移到数码产品图像检索任务中。 </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800100" lvl="1" indent="0" algn="l" fontAlgn="auto">
              <a:lnSpc>
                <a:spcPts val="6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 我们的方法最终使用全局特征进行检索，相对更容易进行扩展与部署。</a:t>
            </a:r>
            <a:endParaRPr lang="zh-CN" altLang="en-US" dirty="0" smtClean="0">
              <a:solidFill>
                <a:srgbClr val="FFFFFF"/>
              </a:solidFill>
              <a:latin typeface="微软雅黑" panose="020B0503020204020204" pitchFamily="34" charset="-122"/>
              <a:ea typeface="微软雅黑" panose="020B0503020204020204" pitchFamily="34" charset="-122"/>
            </a:endParaRPr>
          </a:p>
          <a:p>
            <a:pPr lvl="1" indent="0" algn="l" fontAlgn="auto">
              <a:lnSpc>
                <a:spcPts val="5000"/>
              </a:lnSpc>
              <a:buFont typeface="Wingdings" panose="05000000000000000000" charset="0"/>
              <a:buNone/>
            </a:pPr>
            <a:endParaRPr lang="zh-CN" altLang="en-US" sz="2000" dirty="0" smtClean="0">
              <a:solidFill>
                <a:srgbClr val="FFFFFF"/>
              </a:solidFill>
              <a:latin typeface="微软雅黑" panose="020B0503020204020204" pitchFamily="34" charset="-122"/>
              <a:ea typeface="微软雅黑" panose="020B0503020204020204" pitchFamily="34" charset="-122"/>
            </a:endParaRPr>
          </a:p>
          <a:p>
            <a:pPr lvl="1" indent="0" algn="l">
              <a:lnSpc>
                <a:spcPts val="3440"/>
              </a:lnSpc>
              <a:buFont typeface="Wingdings" panose="05000000000000000000" charset="0"/>
              <a:buNone/>
            </a:pPr>
            <a:endParaRPr lang="zh-CN" altLang="en-US" sz="2000" dirty="0" smtClean="0">
              <a:solidFill>
                <a:srgbClr val="FFFFFF"/>
              </a:solidFill>
              <a:latin typeface="微软雅黑" panose="020B0503020204020204" pitchFamily="34" charset="-122"/>
              <a:ea typeface="微软雅黑" panose="020B0503020204020204" pitchFamily="34" charset="-122"/>
            </a:endParaRPr>
          </a:p>
          <a:p>
            <a:pPr marL="342900" indent="-342900" algn="l">
              <a:lnSpc>
                <a:spcPts val="3440"/>
              </a:lnSpc>
            </a:pPr>
            <a:r>
              <a:rPr lang="en-US" altLang="zh-CN" sz="2000" dirty="0" smtClean="0">
                <a:solidFill>
                  <a:srgbClr val="FFFFFF"/>
                </a:solidFill>
                <a:latin typeface="微软雅黑" panose="020B0503020204020204" pitchFamily="34" charset="-122"/>
                <a:ea typeface="微软雅黑" panose="020B0503020204020204" pitchFamily="34" charset="-122"/>
              </a:rPr>
              <a:t>	</a:t>
            </a:r>
            <a:endParaRPr lang="en-US" altLang="zh-CN" sz="2000" dirty="0" smtClean="0">
              <a:solidFill>
                <a:srgbClr val="FFFFF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72770" y="4996180"/>
            <a:ext cx="2413000" cy="532130"/>
          </a:xfrm>
          <a:prstGeom prst="rect">
            <a:avLst/>
          </a:prstGeom>
          <a:noFill/>
        </p:spPr>
        <p:txBody>
          <a:bodyPr wrap="square" rtlCol="0">
            <a:spAutoFit/>
          </a:bodyPr>
          <a:p>
            <a:pPr algn="l">
              <a:lnSpc>
                <a:spcPts val="3440"/>
              </a:lnSpc>
            </a:pPr>
            <a:r>
              <a:rPr lang="zh-CN" altLang="en-US" sz="2000" dirty="0" smtClean="0">
                <a:solidFill>
                  <a:srgbClr val="FFFFFF"/>
                </a:solidFill>
                <a:latin typeface="微软雅黑" panose="020B0503020204020204" pitchFamily="34" charset="-122"/>
                <a:ea typeface="微软雅黑" panose="020B0503020204020204" pitchFamily="34" charset="-122"/>
              </a:rPr>
              <a:t>未来展望</a:t>
            </a:r>
            <a:endParaRPr lang="zh-CN" altLang="en-US" sz="2000" dirty="0" smtClean="0">
              <a:solidFill>
                <a:srgbClr val="FFFFFF"/>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1360170" y="5528310"/>
            <a:ext cx="9372600" cy="3738245"/>
          </a:xfrm>
          <a:prstGeom prst="rect">
            <a:avLst/>
          </a:prstGeom>
          <a:noFill/>
        </p:spPr>
        <p:txBody>
          <a:bodyPr wrap="square" rtlCol="0">
            <a:spAutoFit/>
          </a:bodyPr>
          <a:p>
            <a:pPr marL="285750" indent="-285750" algn="l" fontAlgn="auto">
              <a:lnSpc>
                <a:spcPts val="5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本数据库中既包含细粒度样本也包含粗粒度样本，针对不同粒度样本采取不同处理方式。</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285750" indent="-285750" algn="l" fontAlgn="auto">
              <a:lnSpc>
                <a:spcPts val="5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数据集中有极少样本存在着椒盐噪声干扰，对识别也产生了一些影响。</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285750" indent="-285750" algn="l" fontAlgn="auto">
              <a:lnSpc>
                <a:spcPts val="5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引入更丰富的注意力机制和细节增强机制，增强网络的辨别能力。</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285750" indent="-285750" algn="l" fontAlgn="auto">
              <a:lnSpc>
                <a:spcPts val="5000"/>
              </a:lnSpc>
              <a:buFont typeface="Wingdings" panose="05000000000000000000" charset="0"/>
              <a:buChar char="l"/>
            </a:pPr>
            <a:r>
              <a:rPr lang="zh-CN" altLang="en-US" dirty="0" smtClean="0">
                <a:solidFill>
                  <a:srgbClr val="FFFFFF"/>
                </a:solidFill>
                <a:latin typeface="微软雅黑" panose="020B0503020204020204" pitchFamily="34" charset="-122"/>
                <a:ea typeface="微软雅黑" panose="020B0503020204020204" pitchFamily="34" charset="-122"/>
              </a:rPr>
              <a:t>优化模型效率，满足落地需求。</a:t>
            </a:r>
            <a:endParaRPr lang="zh-CN" altLang="en-US" dirty="0" smtClean="0">
              <a:solidFill>
                <a:srgbClr val="FFFFFF"/>
              </a:solidFill>
              <a:latin typeface="微软雅黑" panose="020B0503020204020204" pitchFamily="34" charset="-122"/>
              <a:ea typeface="微软雅黑" panose="020B0503020204020204" pitchFamily="34" charset="-122"/>
            </a:endParaRPr>
          </a:p>
          <a:p>
            <a:pPr marL="285750" indent="-285750" algn="l" fontAlgn="auto">
              <a:lnSpc>
                <a:spcPts val="5000"/>
              </a:lnSpc>
              <a:buFont typeface="Wingdings" panose="05000000000000000000" charset="0"/>
              <a:buChar char="l"/>
            </a:pPr>
            <a:endParaRPr lang="zh-CN" altLang="en-US" dirty="0" smtClean="0">
              <a:solidFill>
                <a:srgbClr val="FFFFFF"/>
              </a:solidFill>
              <a:latin typeface="微软雅黑" panose="020B0503020204020204" pitchFamily="34" charset="-122"/>
              <a:ea typeface="微软雅黑" panose="020B0503020204020204" pitchFamily="34" charset="-122"/>
            </a:endParaRPr>
          </a:p>
          <a:p>
            <a:pPr marL="285750" indent="-285750" algn="l">
              <a:lnSpc>
                <a:spcPts val="3440"/>
              </a:lnSpc>
            </a:pPr>
            <a:endParaRPr lang="zh-CN" altLang="en-US" dirty="0" smtClean="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a:solidFill>
                  <a:srgbClr val="FFFFFF"/>
                </a:solidFill>
              </a:rPr>
              <a:t>参考文献</a:t>
            </a:r>
            <a:endParaRPr lang="zh-CN" altLang="en-US" sz="3600" dirty="0">
              <a:solidFill>
                <a:srgbClr val="FFFFFF"/>
              </a:solidFill>
            </a:endParaRPr>
          </a:p>
        </p:txBody>
      </p:sp>
      <p:sp>
        <p:nvSpPr>
          <p:cNvPr id="2" name="文本框 1"/>
          <p:cNvSpPr txBox="1"/>
          <p:nvPr/>
        </p:nvSpPr>
        <p:spPr>
          <a:xfrm>
            <a:off x="194310" y="1209675"/>
            <a:ext cx="14838680" cy="7149465"/>
          </a:xfrm>
          <a:prstGeom prst="rect">
            <a:avLst/>
          </a:prstGeom>
          <a:noFill/>
        </p:spPr>
        <p:txBody>
          <a:bodyPr wrap="square" rtlCol="0" anchor="t">
            <a:spAutoFit/>
          </a:bodyPr>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[1]</a:t>
            </a:r>
            <a:r>
              <a:rPr lang="zh-CN" altLang="en-US" sz="1500" dirty="0" smtClean="0">
                <a:solidFill>
                  <a:srgbClr val="FFFFFF"/>
                </a:solidFill>
                <a:latin typeface="微软雅黑" panose="020B0503020204020204" pitchFamily="34" charset="-122"/>
                <a:ea typeface="微软雅黑" panose="020B0503020204020204" pitchFamily="34" charset="-122"/>
              </a:rPr>
              <a:t>Luo, Hao, et al. "Bag of tricks and a strong baseline for deep person re-identification." Proceedings of the IEEE Conference on Computer Vision and Pattern Recognition Workshops. 2019.</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[2]</a:t>
            </a:r>
            <a:r>
              <a:rPr lang="zh-CN" altLang="en-US" sz="1500" dirty="0" smtClean="0">
                <a:solidFill>
                  <a:srgbClr val="FFFFFF"/>
                </a:solidFill>
                <a:latin typeface="微软雅黑" panose="020B0503020204020204" pitchFamily="34" charset="-122"/>
                <a:ea typeface="微软雅黑" panose="020B0503020204020204" pitchFamily="34" charset="-122"/>
              </a:rPr>
              <a:t>Zhong, Zhun, et al. "Random Erasing Data Augmentation." AAAI. 2020.</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[3]</a:t>
            </a:r>
            <a:r>
              <a:rPr lang="zh-CN" altLang="en-US" sz="1500" dirty="0" smtClean="0">
                <a:solidFill>
                  <a:srgbClr val="FFFFFF"/>
                </a:solidFill>
                <a:latin typeface="微软雅黑" panose="020B0503020204020204" pitchFamily="34" charset="-122"/>
                <a:ea typeface="微软雅黑" panose="020B0503020204020204" pitchFamily="34" charset="-122"/>
              </a:rPr>
              <a:t>Radenović, Filip, Giorgos Tolias, and Ondřej Chum. "Fine-tuning CNN image retrieval with no human annotation." IEEE transactions on pattern analysis and machine intelligence 41.7 (2018): 1655-1668.</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[4]</a:t>
            </a:r>
            <a:r>
              <a:rPr lang="zh-CN" altLang="en-US" sz="1500" dirty="0" smtClean="0">
                <a:solidFill>
                  <a:srgbClr val="FFFFFF"/>
                </a:solidFill>
                <a:latin typeface="微软雅黑" panose="020B0503020204020204" pitchFamily="34" charset="-122"/>
                <a:ea typeface="微软雅黑" panose="020B0503020204020204" pitchFamily="34" charset="-122"/>
              </a:rPr>
              <a:t>Wang, Xun, et al. "Cross-Batch Memory for Embedding Learning." Proceedings of the IEEE/CVF Conference on Computer Vision and Pattern Recognition. 2020.</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[5]</a:t>
            </a:r>
            <a:r>
              <a:rPr lang="zh-CN" altLang="en-US" sz="1500" dirty="0" smtClean="0">
                <a:solidFill>
                  <a:srgbClr val="FFFFFF"/>
                </a:solidFill>
                <a:latin typeface="微软雅黑" panose="020B0503020204020204" pitchFamily="34" charset="-122"/>
                <a:ea typeface="微软雅黑" panose="020B0503020204020204" pitchFamily="34" charset="-122"/>
              </a:rPr>
              <a:t>Narang, Sharan, et al. "Mixed precision training." Proc. 6th Int. Conf. on Learning Representations (ICLR). 2018.</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[6]</a:t>
            </a:r>
            <a:r>
              <a:rPr lang="zh-CN" altLang="en-US" sz="1500" dirty="0" smtClean="0">
                <a:solidFill>
                  <a:srgbClr val="FFFFFF"/>
                </a:solidFill>
                <a:latin typeface="微软雅黑" panose="020B0503020204020204" pitchFamily="34" charset="-122"/>
                <a:ea typeface="微软雅黑" panose="020B0503020204020204" pitchFamily="34" charset="-122"/>
              </a:rPr>
              <a:t>Zhong, Zhun, et al. "Re-ranking person re-identification with k-reciprocal encoding." Proceedings of the IEEE Conference on Computer Vision and Pattern Recognition. 2017.</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[7]</a:t>
            </a:r>
            <a:r>
              <a:rPr lang="zh-CN" altLang="en-US" sz="1500" dirty="0" smtClean="0">
                <a:solidFill>
                  <a:srgbClr val="FFFFFF"/>
                </a:solidFill>
                <a:latin typeface="微软雅黑" panose="020B0503020204020204" pitchFamily="34" charset="-122"/>
                <a:ea typeface="微软雅黑" panose="020B0503020204020204" pitchFamily="34" charset="-122"/>
              </a:rPr>
              <a:t>Zhang, Hang, et al. "ResNeSt: Split-Attention Networks. arXiv e-prints, page." arXiv preprint arXiv:2004.08955 (2020).</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[8]</a:t>
            </a:r>
            <a:r>
              <a:rPr lang="zh-CN" altLang="en-US" sz="1500" dirty="0" smtClean="0">
                <a:solidFill>
                  <a:srgbClr val="FFFFFF"/>
                </a:solidFill>
                <a:latin typeface="微软雅黑" panose="020B0503020204020204" pitchFamily="34" charset="-122"/>
                <a:ea typeface="微软雅黑" panose="020B0503020204020204" pitchFamily="34" charset="-122"/>
              </a:rPr>
              <a:t>Pan, Xingang, et al. "Two at once: Enhancing learning and generalization capacities via ibn-net." Proceedings of the European Conference on Computer Vision (ECCV). 2018.</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[9]Gao, Shanghua, et al. "Res2net: A new multi-scale backbone architecture." IEEE transactions on pattern analysis and machine intelligence (2019).</a:t>
            </a:r>
            <a:endParaRPr lang="en-US" altLang="zh-CN"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[10]</a:t>
            </a:r>
            <a:r>
              <a:rPr lang="zh-CN" altLang="en-US" sz="1500" dirty="0" smtClean="0">
                <a:solidFill>
                  <a:srgbClr val="FFFFFF"/>
                </a:solidFill>
                <a:latin typeface="微软雅黑" panose="020B0503020204020204" pitchFamily="34" charset="-122"/>
                <a:ea typeface="微软雅黑" panose="020B0503020204020204" pitchFamily="34" charset="-122"/>
              </a:rPr>
              <a:t>Zhu, Yi, et al. "Soft proposal networks for weakly supervised object localization." Proceedings of the IEEE International Conference on Computer Vision. 2017.</a:t>
            </a:r>
            <a:endParaRPr lang="zh-CN" altLang="en-US" sz="1500" dirty="0" smtClean="0">
              <a:solidFill>
                <a:srgbClr val="FFFFFF"/>
              </a:solidFill>
              <a:latin typeface="微软雅黑" panose="020B0503020204020204" pitchFamily="34" charset="-122"/>
              <a:ea typeface="微软雅黑" panose="020B0503020204020204" pitchFamily="34" charset="-122"/>
            </a:endParaRPr>
          </a:p>
          <a:p>
            <a:pPr algn="l">
              <a:lnSpc>
                <a:spcPts val="3440"/>
              </a:lnSpc>
            </a:pPr>
            <a:r>
              <a:rPr lang="en-US" altLang="zh-CN" sz="1500" dirty="0" smtClean="0">
                <a:solidFill>
                  <a:srgbClr val="FFFFFF"/>
                </a:solidFill>
                <a:latin typeface="微软雅黑" panose="020B0503020204020204" pitchFamily="34" charset="-122"/>
                <a:ea typeface="微软雅黑" panose="020B0503020204020204" pitchFamily="34" charset="-122"/>
              </a:rPr>
              <a:t>[11]</a:t>
            </a:r>
            <a:r>
              <a:rPr lang="zh-CN" altLang="en-US" sz="1500" dirty="0" smtClean="0">
                <a:solidFill>
                  <a:srgbClr val="FFFFFF"/>
                </a:solidFill>
                <a:latin typeface="微软雅黑" panose="020B0503020204020204" pitchFamily="34" charset="-122"/>
                <a:ea typeface="微软雅黑" panose="020B0503020204020204" pitchFamily="34" charset="-122"/>
              </a:rPr>
              <a:t>Hu, Tao, et al. "See better before looking closer: Weakly supervised data augmentation network for fine-grained visual classification." arXiv preprint arXiv:1901.09891 (2019).</a:t>
            </a:r>
            <a:endParaRPr lang="zh-CN" altLang="en-US" sz="1500" dirty="0" smtClean="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团队介绍</a:t>
            </a:r>
            <a:endParaRPr lang="zh-CN" altLang="en-US" sz="3600" dirty="0">
              <a:solidFill>
                <a:srgbClr val="FFFFFF"/>
              </a:solidFill>
            </a:endParaRPr>
          </a:p>
        </p:txBody>
      </p:sp>
      <p:grpSp>
        <p:nvGrpSpPr>
          <p:cNvPr id="4" name="组合 3"/>
          <p:cNvGrpSpPr/>
          <p:nvPr/>
        </p:nvGrpSpPr>
        <p:grpSpPr>
          <a:xfrm>
            <a:off x="1289685" y="2863850"/>
            <a:ext cx="13027660" cy="4328858"/>
            <a:chOff x="1119" y="3978"/>
            <a:chExt cx="22436" cy="8099"/>
          </a:xfrm>
        </p:grpSpPr>
        <p:pic>
          <p:nvPicPr>
            <p:cNvPr id="6" name="图片 5" descr="10cd797d97a35aec8c97ba09a087fe0"/>
            <p:cNvPicPr>
              <a:picLocks noChangeAspect="1"/>
            </p:cNvPicPr>
            <p:nvPr/>
          </p:nvPicPr>
          <p:blipFill>
            <a:blip r:embed="rId1"/>
            <a:srcRect l="31555" t="25198" r="32478" b="36785"/>
            <a:stretch>
              <a:fillRect/>
            </a:stretch>
          </p:blipFill>
          <p:spPr>
            <a:xfrm>
              <a:off x="13271" y="3980"/>
              <a:ext cx="4454" cy="5264"/>
            </a:xfrm>
            <a:prstGeom prst="rect">
              <a:avLst/>
            </a:prstGeom>
          </p:spPr>
        </p:pic>
        <p:pic>
          <p:nvPicPr>
            <p:cNvPr id="7" name="图片 6" descr="eaac791d15cdeb7533fb0c07d45007e"/>
            <p:cNvPicPr>
              <a:picLocks noChangeAspect="1"/>
            </p:cNvPicPr>
            <p:nvPr/>
          </p:nvPicPr>
          <p:blipFill>
            <a:blip r:embed="rId2"/>
            <a:stretch>
              <a:fillRect/>
            </a:stretch>
          </p:blipFill>
          <p:spPr>
            <a:xfrm rot="5400000">
              <a:off x="6789" y="4384"/>
              <a:ext cx="5264" cy="4454"/>
            </a:xfrm>
            <a:prstGeom prst="rect">
              <a:avLst/>
            </a:prstGeom>
          </p:spPr>
        </p:pic>
        <p:pic>
          <p:nvPicPr>
            <p:cNvPr id="8" name="图片 7" descr="8AEA587D8D34066D9DA078B425B7CE85"/>
            <p:cNvPicPr>
              <a:picLocks noChangeAspect="1"/>
            </p:cNvPicPr>
            <p:nvPr/>
          </p:nvPicPr>
          <p:blipFill>
            <a:blip r:embed="rId3"/>
            <a:stretch>
              <a:fillRect/>
            </a:stretch>
          </p:blipFill>
          <p:spPr>
            <a:xfrm>
              <a:off x="1119" y="3978"/>
              <a:ext cx="4452" cy="5266"/>
            </a:xfrm>
            <a:prstGeom prst="rect">
              <a:avLst/>
            </a:prstGeom>
          </p:spPr>
        </p:pic>
        <p:pic>
          <p:nvPicPr>
            <p:cNvPr id="9" name="图片 8"/>
            <p:cNvPicPr>
              <a:picLocks noChangeAspect="1"/>
            </p:cNvPicPr>
            <p:nvPr/>
          </p:nvPicPr>
          <p:blipFill>
            <a:blip r:embed="rId4"/>
            <a:stretch>
              <a:fillRect/>
            </a:stretch>
          </p:blipFill>
          <p:spPr>
            <a:xfrm>
              <a:off x="18943" y="3980"/>
              <a:ext cx="4452" cy="5264"/>
            </a:xfrm>
            <a:prstGeom prst="rect">
              <a:avLst/>
            </a:prstGeom>
          </p:spPr>
        </p:pic>
        <p:sp>
          <p:nvSpPr>
            <p:cNvPr id="10" name="文本框 9"/>
            <p:cNvSpPr txBox="1"/>
            <p:nvPr/>
          </p:nvSpPr>
          <p:spPr>
            <a:xfrm>
              <a:off x="1121" y="9781"/>
              <a:ext cx="4511" cy="1828"/>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孙自若</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山东大学</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11" name="文本框 10"/>
            <p:cNvSpPr txBox="1"/>
            <p:nvPr/>
          </p:nvSpPr>
          <p:spPr>
            <a:xfrm>
              <a:off x="6283" y="9781"/>
              <a:ext cx="6277" cy="1828"/>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毕晓鹏</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西安电子科技大学</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12" name="文本框 11"/>
            <p:cNvSpPr txBox="1"/>
            <p:nvPr/>
          </p:nvSpPr>
          <p:spPr>
            <a:xfrm>
              <a:off x="13107" y="9781"/>
              <a:ext cx="4782" cy="1828"/>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刘新放</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山东大学</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13" name="文本框 12"/>
            <p:cNvSpPr txBox="1"/>
            <p:nvPr/>
          </p:nvSpPr>
          <p:spPr>
            <a:xfrm>
              <a:off x="18799" y="9408"/>
              <a:ext cx="4756" cy="999"/>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指导老师</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14" name="文本框 13"/>
            <p:cNvSpPr txBox="1"/>
            <p:nvPr/>
          </p:nvSpPr>
          <p:spPr>
            <a:xfrm>
              <a:off x="18827" y="10249"/>
              <a:ext cx="4684" cy="1828"/>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聂秀山</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a:p>
              <a:pPr marL="0" marR="0" indent="0" algn="ctr" defTabSz="914400" rtl="0" eaLnBrk="1" fontAlgn="auto" latinLnBrk="0" hangingPunct="1">
                <a:lnSpc>
                  <a:spcPct val="180000"/>
                </a:lnSpc>
                <a:spcBef>
                  <a:spcPts val="0"/>
                </a:spcBef>
                <a:spcAft>
                  <a:spcPts val="0"/>
                </a:spcAft>
                <a:buClrTx/>
                <a:buSzTx/>
                <a:buFontTx/>
                <a:buNone/>
              </a:pP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山东建筑大学</a:t>
              </a:r>
              <a:r>
                <a:rPr kumimoji="0" lang="en-US" altLang="zh-CN"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a:t>
              </a:r>
              <a:r>
                <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山东大学</a:t>
              </a:r>
              <a:endParaRPr kumimoji="0" lang="zh-CN" altLang="en-US" sz="16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grpSp>
      <p:pic>
        <p:nvPicPr>
          <p:cNvPr id="1026" name="Picture 2" descr="C:/Users/ADMINI~1/AppData/Local/Temp/kaimatting/20201109104119/output_aiMatting_20201109104122.pngoutput_aiMatting_20201109104122"/>
          <p:cNvPicPr>
            <a:picLocks noChangeAspect="1" noChangeArrowheads="1"/>
          </p:cNvPicPr>
          <p:nvPr/>
        </p:nvPicPr>
        <p:blipFill>
          <a:blip r:embed="rId5"/>
          <a:srcRect/>
          <a:stretch>
            <a:fillRect/>
          </a:stretch>
        </p:blipFill>
        <p:spPr bwMode="auto">
          <a:xfrm>
            <a:off x="96520" y="7075170"/>
            <a:ext cx="1275080" cy="127889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descr="C:/Users/ADMINI~1/AppData/Local/Temp/kaimatting/20201109104252/output_aiMatting_20201109104256.pngoutput_aiMatting_20201109104256"/>
          <p:cNvPicPr>
            <a:picLocks noChangeAspect="1"/>
          </p:cNvPicPr>
          <p:nvPr/>
        </p:nvPicPr>
        <p:blipFill>
          <a:blip r:embed="rId6"/>
          <a:stretch>
            <a:fillRect/>
          </a:stretch>
        </p:blipFill>
        <p:spPr>
          <a:xfrm>
            <a:off x="1445895" y="7068185"/>
            <a:ext cx="1285875" cy="1285875"/>
          </a:xfrm>
          <a:prstGeom prst="rect">
            <a:avLst/>
          </a:prstGeom>
        </p:spPr>
      </p:pic>
      <p:pic>
        <p:nvPicPr>
          <p:cNvPr id="16" name="图片 15" descr="C:/Users/ADMINI~1/AppData/Local/Temp/kaimatting/20201109104345/output_aiMatting_20201109104348.pngoutput_aiMatting_20201109104348"/>
          <p:cNvPicPr>
            <a:picLocks noChangeAspect="1"/>
          </p:cNvPicPr>
          <p:nvPr/>
        </p:nvPicPr>
        <p:blipFill>
          <a:blip r:embed="rId7"/>
          <a:stretch>
            <a:fillRect/>
          </a:stretch>
        </p:blipFill>
        <p:spPr>
          <a:xfrm>
            <a:off x="2806065" y="7110730"/>
            <a:ext cx="1280160" cy="1278890"/>
          </a:xfrm>
          <a:prstGeom prst="rect">
            <a:avLst/>
          </a:prstGeom>
        </p:spPr>
      </p:pic>
      <p:grpSp>
        <p:nvGrpSpPr>
          <p:cNvPr id="17" name="组合 16"/>
          <p:cNvGrpSpPr/>
          <p:nvPr/>
        </p:nvGrpSpPr>
        <p:grpSpPr>
          <a:xfrm>
            <a:off x="4262755" y="697865"/>
            <a:ext cx="7712710" cy="1802130"/>
            <a:chOff x="6713" y="1099"/>
            <a:chExt cx="12146" cy="2838"/>
          </a:xfrm>
        </p:grpSpPr>
        <p:sp>
          <p:nvSpPr>
            <p:cNvPr id="21" name="文本框 20"/>
            <p:cNvSpPr txBox="1"/>
            <p:nvPr/>
          </p:nvSpPr>
          <p:spPr>
            <a:xfrm>
              <a:off x="6713" y="3099"/>
              <a:ext cx="12146" cy="838"/>
            </a:xfrm>
            <a:prstGeom prst="rect">
              <a:avLst/>
            </a:prstGeom>
            <a:noFill/>
          </p:spPr>
          <p:txBody>
            <a:bodyPr wrap="square" rtlCol="0">
              <a:spAutoFit/>
            </a:bodyPr>
            <a:p>
              <a:pPr algn="l">
                <a:lnSpc>
                  <a:spcPts val="3440"/>
                </a:lnSpc>
              </a:pPr>
              <a:r>
                <a:rPr lang="zh-CN" altLang="en-US" sz="3200" dirty="0" smtClean="0">
                  <a:solidFill>
                    <a:schemeClr val="tx2"/>
                  </a:solidFill>
                  <a:latin typeface="微软雅黑" panose="020B0503020204020204" pitchFamily="34" charset="-122"/>
                  <a:ea typeface="微软雅黑" panose="020B0503020204020204" pitchFamily="34" charset="-122"/>
                </a:rPr>
                <a:t>Towards Intelligence MEchanism</a:t>
              </a:r>
              <a:endParaRPr lang="zh-CN" altLang="en-US" sz="3200" dirty="0" smtClean="0">
                <a:solidFill>
                  <a:schemeClr val="tx2"/>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8893" y="1099"/>
              <a:ext cx="5204" cy="1788"/>
              <a:chOff x="8893" y="1099"/>
              <a:chExt cx="5204" cy="1788"/>
            </a:xfrm>
          </p:grpSpPr>
          <p:pic>
            <p:nvPicPr>
              <p:cNvPr id="18" name="图片 17" descr="C:/Users/ADMINI~1/AppData/Local/Temp/kaimatting/20201109105231/output_aiMatting_20201109105239.pngoutput_aiMatting_20201109105239"/>
              <p:cNvPicPr>
                <a:picLocks noChangeAspect="1"/>
              </p:cNvPicPr>
              <p:nvPr/>
            </p:nvPicPr>
            <p:blipFill>
              <a:blip r:embed="rId8"/>
              <a:stretch>
                <a:fillRect/>
              </a:stretch>
            </p:blipFill>
            <p:spPr>
              <a:xfrm>
                <a:off x="8893" y="1099"/>
                <a:ext cx="5205" cy="1788"/>
              </a:xfrm>
              <a:prstGeom prst="rect">
                <a:avLst/>
              </a:prstGeom>
            </p:spPr>
          </p:pic>
          <p:pic>
            <p:nvPicPr>
              <p:cNvPr id="2" name="图片 1" descr="70c187aa2dfb32ad7cbf1ff41d19a5d_副本"/>
              <p:cNvPicPr>
                <a:picLocks noChangeAspect="1"/>
              </p:cNvPicPr>
              <p:nvPr/>
            </p:nvPicPr>
            <p:blipFill>
              <a:blip r:embed="rId9"/>
              <a:stretch>
                <a:fillRect/>
              </a:stretch>
            </p:blipFill>
            <p:spPr>
              <a:xfrm>
                <a:off x="11038" y="1099"/>
                <a:ext cx="1734" cy="1712"/>
              </a:xfrm>
              <a:prstGeom prst="rect">
                <a:avLst/>
              </a:prstGeom>
            </p:spPr>
          </p:pic>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占位符 6"/>
          <p:cNvSpPr>
            <a:spLocks noGrp="1"/>
          </p:cNvSpPr>
          <p:nvPr/>
        </p:nvSpPr>
        <p:spPr>
          <a:xfrm>
            <a:off x="2667557" y="3973468"/>
            <a:ext cx="2025650" cy="1814830"/>
          </a:xfrm>
          <a:prstGeom prst="rect">
            <a:avLst/>
          </a:prstGeom>
        </p:spPr>
        <p:txBody>
          <a:bodyPr/>
          <a:lstStyle>
            <a:lvl1pPr marL="0" indent="0">
              <a:lnSpc>
                <a:spcPct val="130000"/>
              </a:lnSpc>
              <a:buFontTx/>
              <a:buNone/>
              <a:defRPr sz="16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lnSpc>
                <a:spcPct val="190000"/>
              </a:lnSpc>
            </a:pPr>
            <a:r>
              <a:rPr lang="en-US" altLang="zh-CN" dirty="0"/>
              <a:t>1.1 </a:t>
            </a:r>
            <a:r>
              <a:rPr lang="zh-CN" altLang="en-US" dirty="0"/>
              <a:t>赛题回顾</a:t>
            </a:r>
            <a:endParaRPr lang="en-US" altLang="zh-CN" dirty="0"/>
          </a:p>
          <a:p>
            <a:pPr lvl="0">
              <a:lnSpc>
                <a:spcPct val="190000"/>
              </a:lnSpc>
            </a:pPr>
            <a:r>
              <a:rPr lang="zh-CN" altLang="en-US" dirty="0"/>
              <a:t>1.2 赛题挑战</a:t>
            </a:r>
            <a:endParaRPr lang="zh-CN" altLang="en-US" dirty="0"/>
          </a:p>
          <a:p>
            <a:pPr lvl="0">
              <a:lnSpc>
                <a:spcPct val="190000"/>
              </a:lnSpc>
            </a:pPr>
            <a:r>
              <a:rPr lang="zh-CN" altLang="en-US" dirty="0"/>
              <a:t>1.3 解题思路</a:t>
            </a:r>
            <a:endParaRPr lang="zh-CN" altLang="en-US" dirty="0"/>
          </a:p>
        </p:txBody>
      </p:sp>
      <p:sp>
        <p:nvSpPr>
          <p:cNvPr id="33" name="文本占位符 6"/>
          <p:cNvSpPr>
            <a:spLocks noGrp="1"/>
          </p:cNvSpPr>
          <p:nvPr/>
        </p:nvSpPr>
        <p:spPr>
          <a:xfrm>
            <a:off x="6893517" y="3863435"/>
            <a:ext cx="2025650" cy="1814830"/>
          </a:xfrm>
          <a:prstGeom prst="rect">
            <a:avLst/>
          </a:prstGeom>
        </p:spPr>
        <p:txBody>
          <a:bodyPr/>
          <a:lstStyle>
            <a:lvl1pPr marL="0" indent="0">
              <a:lnSpc>
                <a:spcPct val="130000"/>
              </a:lnSpc>
              <a:buFontTx/>
              <a:buNone/>
              <a:defRPr sz="16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lnSpc>
                <a:spcPct val="190000"/>
              </a:lnSpc>
            </a:pPr>
            <a:r>
              <a:rPr lang="en-US" altLang="zh-CN" dirty="0"/>
              <a:t>2.1 </a:t>
            </a:r>
            <a:r>
              <a:rPr lang="zh-CN" altLang="en-US" dirty="0"/>
              <a:t>数据预处理</a:t>
            </a:r>
            <a:endParaRPr lang="en-US" altLang="zh-CN" dirty="0"/>
          </a:p>
          <a:p>
            <a:pPr lvl="0">
              <a:lnSpc>
                <a:spcPct val="190000"/>
              </a:lnSpc>
            </a:pPr>
            <a:r>
              <a:rPr lang="en-US" altLang="zh-CN" dirty="0"/>
              <a:t>2</a:t>
            </a:r>
            <a:r>
              <a:rPr lang="zh-CN" altLang="en-US" dirty="0"/>
              <a:t>.2 模型架构</a:t>
            </a:r>
            <a:endParaRPr lang="zh-CN" altLang="en-US" dirty="0"/>
          </a:p>
          <a:p>
            <a:pPr lvl="0">
              <a:lnSpc>
                <a:spcPct val="190000"/>
              </a:lnSpc>
            </a:pPr>
            <a:r>
              <a:rPr lang="en-US" altLang="zh-CN" dirty="0"/>
              <a:t>2</a:t>
            </a:r>
            <a:r>
              <a:rPr lang="zh-CN" altLang="en-US" dirty="0"/>
              <a:t>.3 训练细节</a:t>
            </a:r>
            <a:endParaRPr lang="zh-CN" altLang="en-US" dirty="0"/>
          </a:p>
          <a:p>
            <a:pPr lvl="0">
              <a:lnSpc>
                <a:spcPct val="190000"/>
              </a:lnSpc>
            </a:pPr>
            <a:r>
              <a:rPr lang="en-US" altLang="zh-CN" dirty="0"/>
              <a:t>2</a:t>
            </a:r>
            <a:r>
              <a:rPr lang="zh-CN" altLang="en-US" dirty="0"/>
              <a:t>.4 推理及后处理</a:t>
            </a:r>
            <a:endParaRPr lang="zh-CN" altLang="en-US" dirty="0"/>
          </a:p>
          <a:p>
            <a:pPr lvl="0">
              <a:lnSpc>
                <a:spcPct val="190000"/>
              </a:lnSpc>
            </a:pPr>
            <a:r>
              <a:rPr lang="en-US" altLang="zh-CN" dirty="0">
                <a:sym typeface="+mn-ea"/>
              </a:rPr>
              <a:t>2</a:t>
            </a:r>
            <a:r>
              <a:rPr lang="zh-CN" altLang="en-US" dirty="0">
                <a:sym typeface="+mn-ea"/>
              </a:rPr>
              <a:t>.</a:t>
            </a:r>
            <a:r>
              <a:rPr lang="en-US" altLang="zh-CN" dirty="0">
                <a:sym typeface="+mn-ea"/>
              </a:rPr>
              <a:t>5</a:t>
            </a:r>
            <a:r>
              <a:rPr lang="zh-CN" altLang="en-US" dirty="0">
                <a:sym typeface="+mn-ea"/>
              </a:rPr>
              <a:t> 实验结果</a:t>
            </a:r>
            <a:endParaRPr lang="zh-CN" altLang="en-US" dirty="0"/>
          </a:p>
          <a:p>
            <a:pPr lvl="0">
              <a:lnSpc>
                <a:spcPct val="190000"/>
              </a:lnSpc>
            </a:pPr>
            <a:endParaRPr lang="zh-CN" altLang="en-US" dirty="0"/>
          </a:p>
        </p:txBody>
      </p:sp>
      <p:sp>
        <p:nvSpPr>
          <p:cNvPr id="36" name="文本占位符 6"/>
          <p:cNvSpPr>
            <a:spLocks noGrp="1"/>
          </p:cNvSpPr>
          <p:nvPr/>
        </p:nvSpPr>
        <p:spPr>
          <a:xfrm>
            <a:off x="10449517" y="3863435"/>
            <a:ext cx="2025650" cy="1814830"/>
          </a:xfrm>
          <a:prstGeom prst="rect">
            <a:avLst/>
          </a:prstGeom>
        </p:spPr>
        <p:txBody>
          <a:bodyPr/>
          <a:lstStyle>
            <a:lvl1pPr marL="0" indent="0">
              <a:lnSpc>
                <a:spcPct val="130000"/>
              </a:lnSpc>
              <a:buFontTx/>
              <a:buNone/>
              <a:defRPr sz="1600" baseline="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buFontTx/>
              <a:buNone/>
              <a:defRPr>
                <a:solidFill>
                  <a:schemeClr val="bg1"/>
                </a:solidFill>
                <a:latin typeface="Akkurat Pro" panose="020B0504020101020102" pitchFamily="34" charset="0"/>
              </a:defRPr>
            </a:lvl2pPr>
            <a:lvl3pPr marL="1219200" indent="0">
              <a:buFontTx/>
              <a:buNone/>
              <a:defRPr>
                <a:solidFill>
                  <a:schemeClr val="bg1"/>
                </a:solidFill>
                <a:latin typeface="Akkurat Pro" panose="020B0504020101020102" pitchFamily="34" charset="0"/>
              </a:defRPr>
            </a:lvl3pPr>
            <a:lvl4pPr marL="1829435" indent="0">
              <a:buFontTx/>
              <a:buNone/>
              <a:defRPr>
                <a:solidFill>
                  <a:schemeClr val="bg1"/>
                </a:solidFill>
                <a:latin typeface="Akkurat Pro" panose="020B0504020101020102" pitchFamily="34" charset="0"/>
              </a:defRPr>
            </a:lvl4pPr>
            <a:lvl5pPr marL="2439035" indent="0">
              <a:buFontTx/>
              <a:buNone/>
              <a:defRPr>
                <a:solidFill>
                  <a:schemeClr val="bg1"/>
                </a:solidFill>
                <a:latin typeface="Akkurat Pro" panose="020B0504020101020102" pitchFamily="34" charset="0"/>
              </a:defRPr>
            </a:lvl5pPr>
          </a:lstStyle>
          <a:p>
            <a:pPr lvl="0">
              <a:lnSpc>
                <a:spcPct val="190000"/>
              </a:lnSpc>
            </a:pPr>
            <a:r>
              <a:rPr lang="en-US" altLang="zh-CN" dirty="0"/>
              <a:t>3.1 </a:t>
            </a:r>
            <a:r>
              <a:rPr lang="zh-CN" altLang="en-US" dirty="0" smtClean="0">
                <a:solidFill>
                  <a:srgbClr val="FFFFFF"/>
                </a:solidFill>
                <a:sym typeface="+mn-ea"/>
              </a:rPr>
              <a:t>创新与改进</a:t>
            </a:r>
            <a:endParaRPr lang="en-US" altLang="zh-CN" dirty="0"/>
          </a:p>
          <a:p>
            <a:pPr lvl="0">
              <a:lnSpc>
                <a:spcPct val="190000"/>
              </a:lnSpc>
            </a:pPr>
            <a:r>
              <a:rPr lang="en-US" altLang="zh-CN" dirty="0"/>
              <a:t>3</a:t>
            </a:r>
            <a:r>
              <a:rPr lang="zh-CN" altLang="en-US" dirty="0"/>
              <a:t>.2 未来展望</a:t>
            </a:r>
            <a:endParaRPr lang="zh-CN" altLang="en-US" dirty="0"/>
          </a:p>
          <a:p>
            <a:pPr lvl="0">
              <a:lnSpc>
                <a:spcPct val="190000"/>
              </a:lnSpc>
            </a:pPr>
            <a:endParaRPr lang="zh-CN" altLang="en-US" dirty="0"/>
          </a:p>
        </p:txBody>
      </p:sp>
      <p:sp>
        <p:nvSpPr>
          <p:cNvPr id="5" name="文本占位符 4"/>
          <p:cNvSpPr>
            <a:spLocks noGrp="1"/>
          </p:cNvSpPr>
          <p:nvPr>
            <p:ph type="body" sz="quarter" idx="14"/>
          </p:nvPr>
        </p:nvSpPr>
        <p:spPr/>
        <p:txBody>
          <a:bodyPr/>
          <a:lstStyle/>
          <a:p>
            <a:r>
              <a:rPr lang="zh-CN" altLang="en-US" dirty="0"/>
              <a:t>赛题分析</a:t>
            </a:r>
            <a:endParaRPr lang="zh-CN" altLang="en-US" dirty="0"/>
          </a:p>
        </p:txBody>
      </p:sp>
      <p:sp>
        <p:nvSpPr>
          <p:cNvPr id="6" name="文本占位符 5"/>
          <p:cNvSpPr>
            <a:spLocks noGrp="1"/>
          </p:cNvSpPr>
          <p:nvPr>
            <p:ph type="body" sz="quarter" idx="15"/>
          </p:nvPr>
        </p:nvSpPr>
        <p:spPr/>
        <p:txBody>
          <a:bodyPr/>
          <a:lstStyle/>
          <a:p>
            <a:r>
              <a:rPr lang="en-US" altLang="zh-CN" dirty="0"/>
              <a:t>01</a:t>
            </a:r>
            <a:endParaRPr lang="en-US" altLang="zh-CN" dirty="0"/>
          </a:p>
        </p:txBody>
      </p:sp>
      <p:sp>
        <p:nvSpPr>
          <p:cNvPr id="8" name="文本占位符 7"/>
          <p:cNvSpPr>
            <a:spLocks noGrp="1"/>
          </p:cNvSpPr>
          <p:nvPr>
            <p:ph type="body" sz="quarter" idx="17"/>
          </p:nvPr>
        </p:nvSpPr>
        <p:spPr/>
        <p:txBody>
          <a:bodyPr/>
          <a:lstStyle/>
          <a:p>
            <a:r>
              <a:rPr lang="zh-CN" altLang="en-US" dirty="0"/>
              <a:t>方法实现</a:t>
            </a:r>
            <a:endParaRPr lang="zh-CN" altLang="en-US" dirty="0"/>
          </a:p>
        </p:txBody>
      </p:sp>
      <p:sp>
        <p:nvSpPr>
          <p:cNvPr id="9" name="文本占位符 8"/>
          <p:cNvSpPr>
            <a:spLocks noGrp="1"/>
          </p:cNvSpPr>
          <p:nvPr>
            <p:ph type="body" sz="quarter" idx="18"/>
          </p:nvPr>
        </p:nvSpPr>
        <p:spPr/>
        <p:txBody>
          <a:bodyPr/>
          <a:lstStyle/>
          <a:p>
            <a:r>
              <a:rPr lang="en-US" altLang="zh-CN" dirty="0"/>
              <a:t>02</a:t>
            </a:r>
            <a:endParaRPr lang="en-US" altLang="zh-CN" dirty="0"/>
          </a:p>
        </p:txBody>
      </p:sp>
      <p:sp>
        <p:nvSpPr>
          <p:cNvPr id="11" name="文本占位符 10"/>
          <p:cNvSpPr>
            <a:spLocks noGrp="1"/>
          </p:cNvSpPr>
          <p:nvPr>
            <p:ph type="body" sz="quarter" idx="20"/>
          </p:nvPr>
        </p:nvSpPr>
        <p:spPr/>
        <p:txBody>
          <a:bodyPr/>
          <a:lstStyle/>
          <a:p>
            <a:r>
              <a:rPr lang="zh-CN" altLang="en-US" dirty="0"/>
              <a:t>总结</a:t>
            </a:r>
            <a:endParaRPr lang="zh-CN" altLang="en-US" dirty="0"/>
          </a:p>
        </p:txBody>
      </p:sp>
      <p:sp>
        <p:nvSpPr>
          <p:cNvPr id="12" name="文本占位符 11"/>
          <p:cNvSpPr>
            <a:spLocks noGrp="1"/>
          </p:cNvSpPr>
          <p:nvPr>
            <p:ph type="body" sz="quarter" idx="21"/>
          </p:nvPr>
        </p:nvSpPr>
        <p:spPr/>
        <p:txBody>
          <a:bodyPr/>
          <a:lstStyle/>
          <a:p>
            <a:r>
              <a:rPr lang="en-US" altLang="zh-CN" dirty="0"/>
              <a:t>03</a:t>
            </a:r>
            <a:endParaRPr lang="en-US" altLang="zh-C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4"/>
          </p:nvPr>
        </p:nvSpPr>
        <p:spPr>
          <a:xfrm>
            <a:off x="6336665" y="3954145"/>
            <a:ext cx="2687320" cy="731520"/>
          </a:xfrm>
        </p:spPr>
        <p:txBody>
          <a:bodyPr/>
          <a:p>
            <a:r>
              <a:rPr lang="zh-CN" altLang="en-US" sz="4800" dirty="0"/>
              <a:t>赛题分析</a:t>
            </a:r>
            <a:endParaRPr lang="zh-CN" altLang="en-US" sz="4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赛题回顾</a:t>
            </a:r>
            <a:endParaRPr lang="zh-CN" altLang="en-US" sz="3600" dirty="0">
              <a:solidFill>
                <a:srgbClr val="FFFFFF"/>
              </a:solidFill>
            </a:endParaRPr>
          </a:p>
        </p:txBody>
      </p:sp>
      <p:sp>
        <p:nvSpPr>
          <p:cNvPr id="8" name="文本框 7"/>
          <p:cNvSpPr txBox="1"/>
          <p:nvPr/>
        </p:nvSpPr>
        <p:spPr>
          <a:xfrm>
            <a:off x="1106805" y="6541770"/>
            <a:ext cx="5224780" cy="1591310"/>
          </a:xfrm>
          <a:prstGeom prst="rect">
            <a:avLst/>
          </a:prstGeom>
          <a:noFill/>
        </p:spPr>
        <p:txBody>
          <a:bodyPr wrap="square" rtlCol="0">
            <a:spAutoFit/>
          </a:bodyPr>
          <a:p>
            <a:pPr marL="285750" marR="0" indent="-285750" algn="l" defTabSz="914400" rtl="0" eaLnBrk="1" fontAlgn="auto" latinLnBrk="0" hangingPunct="1">
              <a:lnSpc>
                <a:spcPct val="130000"/>
              </a:lnSpc>
              <a:spcBef>
                <a:spcPts val="0"/>
              </a:spcBef>
              <a:spcAft>
                <a:spcPts val="0"/>
              </a:spcAft>
              <a:buClrTx/>
              <a:buSzTx/>
              <a:buFont typeface="Wingdings" panose="05000000000000000000" charset="0"/>
              <a:buChar char="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模型大小</a:t>
            </a: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&lt;500MB</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30000"/>
              </a:lnSpc>
              <a:spcBef>
                <a:spcPts val="0"/>
              </a:spcBef>
              <a:spcAft>
                <a:spcPts val="0"/>
              </a:spcAft>
              <a:buClrTx/>
              <a:buSzTx/>
              <a:buFont typeface="Wingdings" panose="05000000000000000000" charset="0"/>
              <a:buChar char="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可以使用</a:t>
            </a: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ImageNet</a:t>
            </a: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上训练的分类模型的预训练权重</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30000"/>
              </a:lnSpc>
              <a:spcBef>
                <a:spcPts val="0"/>
              </a:spcBef>
              <a:spcAft>
                <a:spcPts val="0"/>
              </a:spcAft>
              <a:buClrTx/>
              <a:buSzTx/>
              <a:buFont typeface="Wingdings" panose="05000000000000000000" charset="0"/>
              <a:buChar char="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仅允许在发布的训练集上训练，测试集不能参与训练或者进行额外标注。</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30000"/>
              </a:lnSpc>
              <a:spcBef>
                <a:spcPts val="0"/>
              </a:spcBef>
              <a:spcAft>
                <a:spcPts val="0"/>
              </a:spcAft>
              <a:buClrTx/>
              <a:buSzTx/>
              <a:buFont typeface="Wingdings" panose="05000000000000000000" charset="0"/>
              <a:buChar char="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评估指标：</a:t>
            </a: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50%*mAP@10+50%*top-1</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9912350" y="6541770"/>
            <a:ext cx="3308350" cy="1706880"/>
          </a:xfrm>
          <a:prstGeom prst="rect">
            <a:avLst/>
          </a:prstGeom>
          <a:noFill/>
        </p:spPr>
        <p:txBody>
          <a:bodyPr wrap="square" rtlCol="0">
            <a:spAutoFit/>
          </a:bodyPr>
          <a:p>
            <a:pPr marL="0" marR="0" indent="0" algn="l" defTabSz="914400" rtl="0" eaLnBrk="1" fontAlgn="auto" latinLnBrk="0" hangingPunct="1">
              <a:lnSpc>
                <a:spcPct val="140000"/>
              </a:lnSpc>
              <a:spcBef>
                <a:spcPts val="0"/>
              </a:spcBef>
              <a:spcAft>
                <a:spcPts val="0"/>
              </a:spcAft>
              <a:buClrTx/>
              <a:buSzTx/>
              <a:buFontTx/>
              <a:buNone/>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训练集：</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auto" latinLnBrk="0" hangingPunct="1">
              <a:lnSpc>
                <a:spcPct val="140000"/>
              </a:lnSpc>
              <a:spcBef>
                <a:spcPts val="0"/>
              </a:spcBef>
              <a:spcAft>
                <a:spcPts val="0"/>
              </a:spcAft>
              <a:buClrTx/>
              <a:buSzTx/>
              <a:buFont typeface="Wingdings" panose="05000000000000000000" charset="0"/>
              <a:buChar char="l"/>
            </a:pP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ID</a:t>
            </a: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3094 	</a:t>
            </a: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数目：</a:t>
            </a: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68811</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40000"/>
              </a:lnSpc>
              <a:spcBef>
                <a:spcPts val="0"/>
              </a:spcBef>
              <a:spcAft>
                <a:spcPts val="0"/>
              </a:spcAft>
              <a:buClrTx/>
              <a:buSzTx/>
              <a:buFontTx/>
              <a:buNone/>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精英赛测试集：</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auto" latinLnBrk="0" hangingPunct="1">
              <a:lnSpc>
                <a:spcPct val="140000"/>
              </a:lnSpc>
              <a:spcBef>
                <a:spcPts val="0"/>
              </a:spcBef>
              <a:spcAft>
                <a:spcPts val="0"/>
              </a:spcAft>
              <a:buClrTx/>
              <a:buSzTx/>
              <a:buFont typeface="Wingdings" panose="05000000000000000000" charset="0"/>
              <a:buChar char="l"/>
            </a:pP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Query</a:t>
            </a: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 55168</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auto" latinLnBrk="0" hangingPunct="1">
              <a:lnSpc>
                <a:spcPct val="140000"/>
              </a:lnSpc>
              <a:spcBef>
                <a:spcPts val="0"/>
              </a:spcBef>
              <a:spcAft>
                <a:spcPts val="0"/>
              </a:spcAft>
              <a:buClrTx/>
              <a:buSzTx/>
              <a:buFont typeface="Wingdings" panose="05000000000000000000" charset="0"/>
              <a:buChar char="l"/>
            </a:pP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Gallery</a:t>
            </a: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：29758</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1106805" y="1212215"/>
            <a:ext cx="13548995" cy="973455"/>
          </a:xfrm>
          <a:prstGeom prst="rect">
            <a:avLst/>
          </a:prstGeom>
          <a:noFill/>
        </p:spPr>
        <p:txBody>
          <a:bodyPr wrap="square" rtlCol="0">
            <a:spAutoFit/>
          </a:bodyPr>
          <a:p>
            <a:pPr algn="l">
              <a:lnSpc>
                <a:spcPts val="3440"/>
              </a:lnSpc>
            </a:pPr>
            <a:r>
              <a:rPr lang="zh-CN" altLang="en-US" sz="1500" dirty="0" smtClean="0">
                <a:solidFill>
                  <a:schemeClr val="tx2"/>
                </a:solidFill>
                <a:latin typeface="微软雅黑" panose="020B0503020204020204" pitchFamily="34" charset="-122"/>
                <a:ea typeface="微软雅黑" panose="020B0503020204020204" pitchFamily="34" charset="-122"/>
              </a:rPr>
              <a:t>任务：根据提供的真实拍照购物场景下的数码设备图像数据集，包含智能穿戴、PC、平板、音箱、路由器等粗粒度数码设备图片和细粒度（如不同外观的手机等）数码设备图片构建图像检索模型。即给定一张含有数码设备的查询图片，算法需要在数码设备图像库中查找并返回含有该商品的图片。</a:t>
            </a:r>
            <a:endParaRPr lang="zh-CN" altLang="en-US" sz="1500" dirty="0" smtClean="0">
              <a:solidFill>
                <a:schemeClr val="tx2"/>
              </a:solidFill>
              <a:latin typeface="微软雅黑" panose="020B0503020204020204" pitchFamily="34" charset="-122"/>
              <a:ea typeface="微软雅黑" panose="020B0503020204020204" pitchFamily="34" charset="-122"/>
            </a:endParaRPr>
          </a:p>
        </p:txBody>
      </p:sp>
      <p:pic>
        <p:nvPicPr>
          <p:cNvPr id="16" name="图片 15" descr="检索图_white"/>
          <p:cNvPicPr>
            <a:picLocks noChangeAspect="1"/>
          </p:cNvPicPr>
          <p:nvPr/>
        </p:nvPicPr>
        <p:blipFill>
          <a:blip r:embed="rId1"/>
          <a:stretch>
            <a:fillRect/>
          </a:stretch>
        </p:blipFill>
        <p:spPr>
          <a:xfrm>
            <a:off x="2966720" y="2299335"/>
            <a:ext cx="10058400" cy="404050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赛题挑战</a:t>
            </a:r>
            <a:endParaRPr lang="zh-CN" altLang="en-US" sz="3600" dirty="0">
              <a:solidFill>
                <a:srgbClr val="FFFFFF"/>
              </a:solidFill>
            </a:endParaRPr>
          </a:p>
        </p:txBody>
      </p:sp>
      <p:sp>
        <p:nvSpPr>
          <p:cNvPr id="15" name="文本框 14"/>
          <p:cNvSpPr txBox="1"/>
          <p:nvPr/>
        </p:nvSpPr>
        <p:spPr>
          <a:xfrm>
            <a:off x="1525905" y="4947285"/>
            <a:ext cx="2294890" cy="645160"/>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长尾分布</a:t>
            </a:r>
            <a:endPar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grpSp>
        <p:nvGrpSpPr>
          <p:cNvPr id="28" name="组合 27"/>
          <p:cNvGrpSpPr/>
          <p:nvPr/>
        </p:nvGrpSpPr>
        <p:grpSpPr>
          <a:xfrm>
            <a:off x="5593080" y="1300480"/>
            <a:ext cx="5325110" cy="4291965"/>
            <a:chOff x="10535" y="2048"/>
            <a:chExt cx="8386" cy="6759"/>
          </a:xfrm>
        </p:grpSpPr>
        <p:pic>
          <p:nvPicPr>
            <p:cNvPr id="24" name="图片 23" descr="类内差异"/>
            <p:cNvPicPr>
              <a:picLocks noChangeAspect="1"/>
            </p:cNvPicPr>
            <p:nvPr/>
          </p:nvPicPr>
          <p:blipFill>
            <a:blip r:embed="rId1"/>
            <a:stretch>
              <a:fillRect/>
            </a:stretch>
          </p:blipFill>
          <p:spPr>
            <a:xfrm>
              <a:off x="10535" y="5421"/>
              <a:ext cx="8386" cy="2458"/>
            </a:xfrm>
            <a:prstGeom prst="rect">
              <a:avLst/>
            </a:prstGeom>
          </p:spPr>
        </p:pic>
        <p:pic>
          <p:nvPicPr>
            <p:cNvPr id="25" name="图片 24" descr="雷剑相似"/>
            <p:cNvPicPr>
              <a:picLocks noChangeAspect="1"/>
            </p:cNvPicPr>
            <p:nvPr/>
          </p:nvPicPr>
          <p:blipFill>
            <a:blip r:embed="rId2"/>
            <a:stretch>
              <a:fillRect/>
            </a:stretch>
          </p:blipFill>
          <p:spPr>
            <a:xfrm>
              <a:off x="10535" y="2048"/>
              <a:ext cx="8386" cy="2438"/>
            </a:xfrm>
            <a:prstGeom prst="rect">
              <a:avLst/>
            </a:prstGeom>
          </p:spPr>
        </p:pic>
        <p:sp>
          <p:nvSpPr>
            <p:cNvPr id="26" name="文本框 25"/>
            <p:cNvSpPr txBox="1"/>
            <p:nvPr/>
          </p:nvSpPr>
          <p:spPr>
            <a:xfrm>
              <a:off x="13099" y="4347"/>
              <a:ext cx="3614" cy="1016"/>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类间差异小</a:t>
              </a:r>
              <a:endPar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27" name="文本框 26"/>
            <p:cNvSpPr txBox="1"/>
            <p:nvPr/>
          </p:nvSpPr>
          <p:spPr>
            <a:xfrm>
              <a:off x="13099" y="7791"/>
              <a:ext cx="3614" cy="1016"/>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类内差异大</a:t>
              </a:r>
              <a:endPar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grpSp>
      <p:pic>
        <p:nvPicPr>
          <p:cNvPr id="29" name="图片 28" descr="背景"/>
          <p:cNvPicPr>
            <a:picLocks noChangeAspect="1"/>
          </p:cNvPicPr>
          <p:nvPr/>
        </p:nvPicPr>
        <p:blipFill>
          <a:blip r:embed="rId3"/>
          <a:stretch>
            <a:fillRect/>
          </a:stretch>
        </p:blipFill>
        <p:spPr>
          <a:xfrm>
            <a:off x="11172825" y="1300480"/>
            <a:ext cx="3928110" cy="3702685"/>
          </a:xfrm>
          <a:prstGeom prst="rect">
            <a:avLst/>
          </a:prstGeom>
        </p:spPr>
      </p:pic>
      <p:sp>
        <p:nvSpPr>
          <p:cNvPr id="30" name="文本框 29"/>
          <p:cNvSpPr txBox="1"/>
          <p:nvPr/>
        </p:nvSpPr>
        <p:spPr>
          <a:xfrm>
            <a:off x="12245975" y="4947285"/>
            <a:ext cx="2294890" cy="645160"/>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复杂背景影响</a:t>
            </a:r>
            <a:endPar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pic>
        <p:nvPicPr>
          <p:cNvPr id="31" name="图片 30" descr="旋转"/>
          <p:cNvPicPr>
            <a:picLocks noChangeAspect="1"/>
          </p:cNvPicPr>
          <p:nvPr/>
        </p:nvPicPr>
        <p:blipFill>
          <a:blip r:embed="rId4"/>
          <a:stretch>
            <a:fillRect/>
          </a:stretch>
        </p:blipFill>
        <p:spPr>
          <a:xfrm>
            <a:off x="3086735" y="5888990"/>
            <a:ext cx="4873625" cy="2550160"/>
          </a:xfrm>
          <a:prstGeom prst="rect">
            <a:avLst/>
          </a:prstGeom>
        </p:spPr>
      </p:pic>
      <p:sp>
        <p:nvSpPr>
          <p:cNvPr id="32" name="右箭头 31"/>
          <p:cNvSpPr/>
          <p:nvPr/>
        </p:nvSpPr>
        <p:spPr>
          <a:xfrm>
            <a:off x="8213725" y="6841490"/>
            <a:ext cx="816610" cy="352425"/>
          </a:xfrm>
          <a:prstGeom prst="rightArrow">
            <a:avLst/>
          </a:prstGeom>
          <a:solidFill>
            <a:schemeClr val="tx2"/>
          </a:solid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33" name="文本框 32"/>
          <p:cNvSpPr txBox="1"/>
          <p:nvPr/>
        </p:nvSpPr>
        <p:spPr>
          <a:xfrm>
            <a:off x="8576945" y="6630035"/>
            <a:ext cx="5336540" cy="645160"/>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测试集图片加入了旋转和翻转处理</a:t>
            </a:r>
            <a:endPar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pic>
        <p:nvPicPr>
          <p:cNvPr id="3" name="图片 2"/>
          <p:cNvPicPr>
            <a:picLocks noChangeAspect="1"/>
          </p:cNvPicPr>
          <p:nvPr/>
        </p:nvPicPr>
        <p:blipFill>
          <a:blip r:embed="rId5"/>
          <a:stretch>
            <a:fillRect/>
          </a:stretch>
        </p:blipFill>
        <p:spPr>
          <a:xfrm>
            <a:off x="344805" y="1301115"/>
            <a:ext cx="4935855" cy="370205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572992" y="279913"/>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a:solidFill>
                  <a:srgbClr val="FFFFFF"/>
                </a:solidFill>
              </a:rPr>
              <a:t>解题思路</a:t>
            </a:r>
            <a:endParaRPr lang="zh-CN" altLang="en-US" sz="3600" dirty="0">
              <a:solidFill>
                <a:srgbClr val="FFFFFF"/>
              </a:solidFill>
            </a:endParaRPr>
          </a:p>
        </p:txBody>
      </p:sp>
      <p:sp>
        <p:nvSpPr>
          <p:cNvPr id="2" name="文本框 1"/>
          <p:cNvSpPr txBox="1"/>
          <p:nvPr/>
        </p:nvSpPr>
        <p:spPr>
          <a:xfrm>
            <a:off x="678815" y="1332230"/>
            <a:ext cx="7658735" cy="4061460"/>
          </a:xfrm>
          <a:prstGeom prst="rect">
            <a:avLst/>
          </a:prstGeom>
          <a:noFill/>
        </p:spPr>
        <p:txBody>
          <a:bodyPr wrap="square" rtlCol="0">
            <a:spAutoFit/>
          </a:bodyPr>
          <a:p>
            <a:pPr algn="l">
              <a:lnSpc>
                <a:spcPts val="3440"/>
              </a:lnSpc>
            </a:pPr>
            <a:r>
              <a:rPr lang="zh-CN" altLang="en-US" sz="2400" dirty="0" smtClean="0">
                <a:solidFill>
                  <a:schemeClr val="tx2"/>
                </a:solidFill>
                <a:latin typeface="微软雅黑" panose="020B0503020204020204" pitchFamily="34" charset="-122"/>
                <a:ea typeface="微软雅黑" panose="020B0503020204020204" pitchFamily="34" charset="-122"/>
              </a:rPr>
              <a:t>长尾数据处理</a:t>
            </a:r>
            <a:r>
              <a:rPr lang="zh-CN" altLang="en-US" sz="2400" dirty="0" smtClean="0">
                <a:solidFill>
                  <a:schemeClr val="tx2"/>
                </a:solidFill>
                <a:latin typeface="微软雅黑" panose="020B0503020204020204" pitchFamily="34" charset="-122"/>
                <a:ea typeface="微软雅黑" panose="020B0503020204020204" pitchFamily="34" charset="-122"/>
              </a:rPr>
              <a:t>：</a:t>
            </a:r>
            <a:endParaRPr lang="zh-CN" altLang="en-US" sz="2400" dirty="0" smtClean="0">
              <a:solidFill>
                <a:schemeClr val="tx2"/>
              </a:solidFill>
              <a:latin typeface="微软雅黑" panose="020B0503020204020204" pitchFamily="34" charset="-122"/>
              <a:ea typeface="微软雅黑" panose="020B0503020204020204" pitchFamily="34" charset="-122"/>
            </a:endParaRPr>
          </a:p>
          <a:p>
            <a:pPr marL="742950" lvl="1" indent="-285750" algn="l">
              <a:lnSpc>
                <a:spcPts val="3440"/>
              </a:lnSpc>
              <a:buFont typeface="Wingdings" panose="05000000000000000000" charset="0"/>
              <a:buChar char="l"/>
            </a:pPr>
            <a:r>
              <a:rPr lang="en-US" altLang="zh-CN" sz="1500" dirty="0" smtClean="0">
                <a:solidFill>
                  <a:schemeClr val="tx2"/>
                </a:solidFill>
                <a:latin typeface="微软雅黑" panose="020B0503020204020204" pitchFamily="34" charset="-122"/>
                <a:ea typeface="微软雅黑" panose="020B0503020204020204" pitchFamily="34" charset="-122"/>
              </a:rPr>
              <a:t>PK</a:t>
            </a:r>
            <a:r>
              <a:rPr lang="zh-CN" altLang="en-US" sz="1500" dirty="0" smtClean="0">
                <a:solidFill>
                  <a:schemeClr val="tx2"/>
                </a:solidFill>
                <a:latin typeface="微软雅黑" panose="020B0503020204020204" pitchFamily="34" charset="-122"/>
                <a:ea typeface="微软雅黑" panose="020B0503020204020204" pitchFamily="34" charset="-122"/>
              </a:rPr>
              <a:t>采样：每个</a:t>
            </a:r>
            <a:r>
              <a:rPr lang="en-US" altLang="zh-CN" sz="1500" dirty="0" smtClean="0">
                <a:solidFill>
                  <a:schemeClr val="tx2"/>
                </a:solidFill>
                <a:latin typeface="微软雅黑" panose="020B0503020204020204" pitchFamily="34" charset="-122"/>
                <a:ea typeface="微软雅黑" panose="020B0503020204020204" pitchFamily="34" charset="-122"/>
              </a:rPr>
              <a:t>Batch P</a:t>
            </a:r>
            <a:r>
              <a:rPr lang="zh-CN" altLang="en-US" sz="1500" dirty="0" smtClean="0">
                <a:solidFill>
                  <a:schemeClr val="tx2"/>
                </a:solidFill>
                <a:latin typeface="微软雅黑" panose="020B0503020204020204" pitchFamily="34" charset="-122"/>
                <a:ea typeface="微软雅黑" panose="020B0503020204020204" pitchFamily="34" charset="-122"/>
              </a:rPr>
              <a:t>个类，每个类</a:t>
            </a:r>
            <a:r>
              <a:rPr lang="en-US" altLang="zh-CN" sz="1500" dirty="0" smtClean="0">
                <a:solidFill>
                  <a:schemeClr val="tx2"/>
                </a:solidFill>
                <a:latin typeface="微软雅黑" panose="020B0503020204020204" pitchFamily="34" charset="-122"/>
                <a:ea typeface="微软雅黑" panose="020B0503020204020204" pitchFamily="34" charset="-122"/>
              </a:rPr>
              <a:t>K</a:t>
            </a:r>
            <a:r>
              <a:rPr lang="zh-CN" altLang="en-US" sz="1500" dirty="0" smtClean="0">
                <a:solidFill>
                  <a:schemeClr val="tx2"/>
                </a:solidFill>
                <a:latin typeface="微软雅黑" panose="020B0503020204020204" pitchFamily="34" charset="-122"/>
                <a:ea typeface="微软雅黑" panose="020B0503020204020204" pitchFamily="34" charset="-122"/>
              </a:rPr>
              <a:t>张图片，在一个</a:t>
            </a:r>
            <a:r>
              <a:rPr lang="en-US" altLang="zh-CN" sz="1500" dirty="0" smtClean="0">
                <a:solidFill>
                  <a:schemeClr val="tx2"/>
                </a:solidFill>
                <a:latin typeface="微软雅黑" panose="020B0503020204020204" pitchFamily="34" charset="-122"/>
                <a:ea typeface="微软雅黑" panose="020B0503020204020204" pitchFamily="34" charset="-122"/>
              </a:rPr>
              <a:t>Batch</a:t>
            </a:r>
            <a:r>
              <a:rPr lang="zh-CN" altLang="en-US" sz="1500" dirty="0" smtClean="0">
                <a:solidFill>
                  <a:schemeClr val="tx2"/>
                </a:solidFill>
                <a:latin typeface="微软雅黑" panose="020B0503020204020204" pitchFamily="34" charset="-122"/>
                <a:ea typeface="微软雅黑" panose="020B0503020204020204" pitchFamily="34" charset="-122"/>
              </a:rPr>
              <a:t>里保持类别数目平衡</a:t>
            </a: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742950" lvl="1" indent="-285750" algn="l">
              <a:lnSpc>
                <a:spcPts val="3440"/>
              </a:lnSpc>
              <a:buFont typeface="Wingdings" panose="05000000000000000000" charset="0"/>
              <a:buChar char="l"/>
            </a:pPr>
            <a:r>
              <a:rPr lang="zh-CN" altLang="en-US" sz="1500" dirty="0" smtClean="0">
                <a:solidFill>
                  <a:schemeClr val="tx2"/>
                </a:solidFill>
                <a:latin typeface="微软雅黑" panose="020B0503020204020204" pitchFamily="34" charset="-122"/>
                <a:ea typeface="微软雅黑" panose="020B0503020204020204" pitchFamily="34" charset="-122"/>
              </a:rPr>
              <a:t>平衡采样：在训练后期，使用平衡数据微调。</a:t>
            </a: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285750" indent="-285750" algn="l">
              <a:lnSpc>
                <a:spcPts val="3440"/>
              </a:lnSpc>
              <a:buFont typeface="Wingdings" panose="05000000000000000000" charset="0"/>
              <a:buChar char="l"/>
            </a:pP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285750" indent="-285750" algn="l">
              <a:lnSpc>
                <a:spcPts val="3440"/>
              </a:lnSpc>
              <a:buFont typeface="Wingdings" panose="05000000000000000000" charset="0"/>
              <a:buChar char="l"/>
            </a:pP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285750" indent="-285750" algn="l">
              <a:lnSpc>
                <a:spcPts val="3440"/>
              </a:lnSpc>
              <a:buFont typeface="Wingdings" panose="05000000000000000000" charset="0"/>
              <a:buChar char="l"/>
            </a:pP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285750" indent="-285750" algn="l">
              <a:lnSpc>
                <a:spcPts val="3440"/>
              </a:lnSpc>
              <a:buFont typeface="Wingdings" panose="05000000000000000000" charset="0"/>
              <a:buChar char="l"/>
            </a:pP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285750" indent="-285750" algn="l">
              <a:lnSpc>
                <a:spcPts val="3440"/>
              </a:lnSpc>
              <a:buFont typeface="Wingdings" panose="05000000000000000000" charset="0"/>
              <a:buChar char="l"/>
            </a:pPr>
            <a:endParaRPr lang="zh-CN" altLang="en-US" sz="1500" dirty="0" smtClean="0">
              <a:solidFill>
                <a:schemeClr val="tx2"/>
              </a:solidFill>
              <a:latin typeface="微软雅黑" panose="020B0503020204020204" pitchFamily="34" charset="-122"/>
              <a:ea typeface="微软雅黑" panose="020B0503020204020204" pitchFamily="34" charset="-122"/>
            </a:endParaRPr>
          </a:p>
          <a:p>
            <a:pPr algn="l">
              <a:lnSpc>
                <a:spcPts val="3440"/>
              </a:lnSpc>
            </a:pPr>
            <a:endParaRPr lang="zh-CN" altLang="en-US" sz="1500" dirty="0" smtClean="0">
              <a:solidFill>
                <a:schemeClr val="tx2"/>
              </a:solidFill>
              <a:latin typeface="微软雅黑" panose="020B0503020204020204" pitchFamily="34" charset="-122"/>
              <a:ea typeface="微软雅黑" panose="020B0503020204020204" pitchFamily="34" charset="-122"/>
            </a:endParaRPr>
          </a:p>
        </p:txBody>
      </p:sp>
      <p:pic>
        <p:nvPicPr>
          <p:cNvPr id="5" name="图片 4" descr="tpyrced_DMT_recognition(1)"/>
          <p:cNvPicPr>
            <a:picLocks noChangeAspect="1"/>
          </p:cNvPicPr>
          <p:nvPr/>
        </p:nvPicPr>
        <p:blipFill>
          <a:blip r:embed="rId1"/>
          <a:stretch>
            <a:fillRect/>
          </a:stretch>
        </p:blipFill>
        <p:spPr>
          <a:xfrm>
            <a:off x="8916670" y="5137150"/>
            <a:ext cx="6206490" cy="2003425"/>
          </a:xfrm>
          <a:prstGeom prst="rect">
            <a:avLst/>
          </a:prstGeom>
        </p:spPr>
      </p:pic>
      <p:sp>
        <p:nvSpPr>
          <p:cNvPr id="6" name="文本框 5"/>
          <p:cNvSpPr txBox="1"/>
          <p:nvPr/>
        </p:nvSpPr>
        <p:spPr>
          <a:xfrm>
            <a:off x="572770" y="6305550"/>
            <a:ext cx="7685405" cy="973455"/>
          </a:xfrm>
          <a:prstGeom prst="rect">
            <a:avLst/>
          </a:prstGeom>
          <a:noFill/>
        </p:spPr>
        <p:txBody>
          <a:bodyPr wrap="square" rtlCol="0">
            <a:spAutoFit/>
          </a:bodyPr>
          <a:p>
            <a:pPr algn="l">
              <a:lnSpc>
                <a:spcPts val="3440"/>
              </a:lnSpc>
            </a:pPr>
            <a:r>
              <a:rPr lang="zh-CN" altLang="en-US" sz="2400" dirty="0" smtClean="0">
                <a:solidFill>
                  <a:schemeClr val="tx2"/>
                </a:solidFill>
                <a:latin typeface="微软雅黑" panose="020B0503020204020204" pitchFamily="34" charset="-122"/>
                <a:ea typeface="微软雅黑" panose="020B0503020204020204" pitchFamily="34" charset="-122"/>
              </a:rPr>
              <a:t>背景处理：</a:t>
            </a:r>
            <a:endParaRPr lang="zh-CN" altLang="en-US" sz="2400" dirty="0" smtClean="0">
              <a:solidFill>
                <a:schemeClr val="tx2"/>
              </a:solidFill>
              <a:latin typeface="微软雅黑" panose="020B0503020204020204" pitchFamily="34" charset="-122"/>
              <a:ea typeface="微软雅黑" panose="020B0503020204020204" pitchFamily="34" charset="-122"/>
            </a:endParaRPr>
          </a:p>
          <a:p>
            <a:pPr marL="742950" lvl="1" indent="-285750" algn="l">
              <a:lnSpc>
                <a:spcPts val="3440"/>
              </a:lnSpc>
              <a:buFont typeface="Wingdings" panose="05000000000000000000" charset="0"/>
              <a:buChar char="l"/>
            </a:pPr>
            <a:r>
              <a:rPr lang="zh-CN" altLang="en-US" sz="1500" dirty="0" smtClean="0">
                <a:solidFill>
                  <a:schemeClr val="tx2"/>
                </a:solidFill>
                <a:latin typeface="微软雅黑" panose="020B0503020204020204" pitchFamily="34" charset="-122"/>
                <a:ea typeface="微软雅黑" panose="020B0503020204020204" pitchFamily="34" charset="-122"/>
              </a:rPr>
              <a:t>利用提供的</a:t>
            </a:r>
            <a:r>
              <a:rPr lang="en-US" altLang="zh-CN" sz="1500" dirty="0" smtClean="0">
                <a:solidFill>
                  <a:schemeClr val="tx2"/>
                </a:solidFill>
                <a:latin typeface="微软雅黑" panose="020B0503020204020204" pitchFamily="34" charset="-122"/>
                <a:ea typeface="微软雅黑" panose="020B0503020204020204" pitchFamily="34" charset="-122"/>
              </a:rPr>
              <a:t>ID</a:t>
            </a:r>
            <a:r>
              <a:rPr lang="zh-CN" altLang="en-US" sz="1500" dirty="0" smtClean="0">
                <a:solidFill>
                  <a:schemeClr val="tx2"/>
                </a:solidFill>
                <a:latin typeface="微软雅黑" panose="020B0503020204020204" pitchFamily="34" charset="-122"/>
                <a:ea typeface="微软雅黑" panose="020B0503020204020204" pitchFamily="34" charset="-122"/>
              </a:rPr>
              <a:t>标签和弱监督方法，根据特征图权重将目标物体检测出来。</a:t>
            </a:r>
            <a:endParaRPr lang="zh-CN" altLang="en-US" sz="1500" dirty="0" smtClean="0">
              <a:solidFill>
                <a:schemeClr val="tx2"/>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916670" y="1332230"/>
            <a:ext cx="6045835" cy="1855470"/>
          </a:xfrm>
          <a:prstGeom prst="rect">
            <a:avLst/>
          </a:prstGeom>
          <a:noFill/>
        </p:spPr>
        <p:txBody>
          <a:bodyPr wrap="square" rtlCol="0">
            <a:spAutoFit/>
          </a:bodyPr>
          <a:p>
            <a:pPr algn="l">
              <a:lnSpc>
                <a:spcPts val="3440"/>
              </a:lnSpc>
            </a:pPr>
            <a:r>
              <a:rPr lang="zh-CN" altLang="en-US" sz="2400" dirty="0" smtClean="0">
                <a:solidFill>
                  <a:schemeClr val="tx2"/>
                </a:solidFill>
                <a:latin typeface="微软雅黑" panose="020B0503020204020204" pitchFamily="34" charset="-122"/>
                <a:ea typeface="微软雅黑" panose="020B0503020204020204" pitchFamily="34" charset="-122"/>
              </a:rPr>
              <a:t>测试集图片旋转和翻转：</a:t>
            </a:r>
            <a:endParaRPr lang="zh-CN" altLang="en-US" sz="2800" dirty="0" smtClean="0">
              <a:solidFill>
                <a:schemeClr val="tx2"/>
              </a:solidFill>
              <a:latin typeface="微软雅黑" panose="020B0503020204020204" pitchFamily="34" charset="-122"/>
              <a:ea typeface="微软雅黑" panose="020B0503020204020204" pitchFamily="34" charset="-122"/>
            </a:endParaRPr>
          </a:p>
          <a:p>
            <a:pPr marL="742950" lvl="1" indent="-285750" algn="l">
              <a:lnSpc>
                <a:spcPts val="3440"/>
              </a:lnSpc>
              <a:buFont typeface="Wingdings" panose="05000000000000000000" charset="0"/>
              <a:buChar char="l"/>
            </a:pPr>
            <a:r>
              <a:rPr lang="zh-CN" altLang="en-US" sz="1500" dirty="0" smtClean="0">
                <a:solidFill>
                  <a:schemeClr val="tx2"/>
                </a:solidFill>
                <a:latin typeface="微软雅黑" panose="020B0503020204020204" pitchFamily="34" charset="-122"/>
                <a:ea typeface="微软雅黑" panose="020B0503020204020204" pitchFamily="34" charset="-122"/>
              </a:rPr>
              <a:t>训练阶段：加入更多的有关旋转和翻转的数据增强</a:t>
            </a: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742950" lvl="1" indent="-285750" algn="l">
              <a:lnSpc>
                <a:spcPts val="3440"/>
              </a:lnSpc>
              <a:buFont typeface="Wingdings" panose="05000000000000000000" charset="0"/>
              <a:buChar char="l"/>
            </a:pPr>
            <a:r>
              <a:rPr lang="zh-CN" altLang="en-US" sz="1500" dirty="0" smtClean="0">
                <a:solidFill>
                  <a:schemeClr val="tx2"/>
                </a:solidFill>
                <a:latin typeface="微软雅黑" panose="020B0503020204020204" pitchFamily="34" charset="-122"/>
                <a:ea typeface="微软雅黑" panose="020B0503020204020204" pitchFamily="34" charset="-122"/>
              </a:rPr>
              <a:t>测试阶段：融合更多旋转和翻转的图片特征，丰富特征内容</a:t>
            </a:r>
            <a:endParaRPr lang="zh-CN" altLang="en-US" sz="1500" dirty="0" smtClean="0">
              <a:solidFill>
                <a:schemeClr val="tx2"/>
              </a:solidFill>
              <a:latin typeface="微软雅黑" panose="020B0503020204020204" pitchFamily="34" charset="-122"/>
              <a:ea typeface="微软雅黑" panose="020B0503020204020204" pitchFamily="34" charset="-122"/>
            </a:endParaRPr>
          </a:p>
          <a:p>
            <a:pPr marL="742950" lvl="1" indent="-285750" algn="l">
              <a:lnSpc>
                <a:spcPts val="3440"/>
              </a:lnSpc>
              <a:buFont typeface="Wingdings" panose="05000000000000000000" charset="0"/>
              <a:buChar char="l"/>
            </a:pPr>
            <a:endParaRPr lang="zh-CN" altLang="en-US" sz="1500" dirty="0" smtClean="0">
              <a:solidFill>
                <a:schemeClr val="tx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916670" y="2786380"/>
            <a:ext cx="6206490" cy="1855470"/>
          </a:xfrm>
          <a:prstGeom prst="rect">
            <a:avLst/>
          </a:prstGeom>
          <a:noFill/>
        </p:spPr>
        <p:txBody>
          <a:bodyPr wrap="square" rtlCol="0">
            <a:spAutoFit/>
          </a:bodyPr>
          <a:p>
            <a:pPr marL="742950" lvl="1" indent="-285750" algn="l">
              <a:lnSpc>
                <a:spcPts val="3440"/>
              </a:lnSpc>
              <a:buFont typeface="Wingdings" panose="05000000000000000000" charset="0"/>
              <a:buChar char="l"/>
            </a:pPr>
            <a:endParaRPr lang="zh-CN" altLang="en-US" sz="2000" dirty="0" smtClean="0">
              <a:solidFill>
                <a:schemeClr val="tx2"/>
              </a:solidFill>
              <a:latin typeface="微软雅黑" panose="020B0503020204020204" pitchFamily="34" charset="-122"/>
              <a:ea typeface="微软雅黑" panose="020B0503020204020204" pitchFamily="34" charset="-122"/>
            </a:endParaRPr>
          </a:p>
          <a:p>
            <a:pPr indent="0" algn="l">
              <a:lnSpc>
                <a:spcPts val="3440"/>
              </a:lnSpc>
              <a:buFont typeface="Wingdings" panose="05000000000000000000" charset="0"/>
              <a:buNone/>
            </a:pPr>
            <a:r>
              <a:rPr lang="zh-CN" altLang="en-US" sz="2400" dirty="0" smtClean="0">
                <a:solidFill>
                  <a:schemeClr val="tx2"/>
                </a:solidFill>
                <a:latin typeface="微软雅黑" panose="020B0503020204020204" pitchFamily="34" charset="-122"/>
                <a:ea typeface="微软雅黑" panose="020B0503020204020204" pitchFamily="34" charset="-122"/>
                <a:sym typeface="+mn-ea"/>
              </a:rPr>
              <a:t>类间差异小和类内差异大：</a:t>
            </a:r>
            <a:endParaRPr lang="zh-CN" altLang="en-US" sz="2000" dirty="0" smtClean="0">
              <a:solidFill>
                <a:schemeClr val="tx2"/>
              </a:solidFill>
              <a:latin typeface="微软雅黑" panose="020B0503020204020204" pitchFamily="34" charset="-122"/>
              <a:ea typeface="微软雅黑" panose="020B0503020204020204" pitchFamily="34" charset="-122"/>
            </a:endParaRPr>
          </a:p>
          <a:p>
            <a:pPr lvl="1" indent="0" algn="l">
              <a:lnSpc>
                <a:spcPts val="3440"/>
              </a:lnSpc>
              <a:buFont typeface="Wingdings" panose="05000000000000000000" charset="0"/>
              <a:buChar char="l"/>
            </a:pPr>
            <a:r>
              <a:rPr lang="zh-CN" altLang="en-US" sz="1500" dirty="0" smtClean="0">
                <a:solidFill>
                  <a:schemeClr val="tx2"/>
                </a:solidFill>
                <a:latin typeface="微软雅黑" panose="020B0503020204020204" pitchFamily="34" charset="-122"/>
                <a:ea typeface="微软雅黑" panose="020B0503020204020204" pitchFamily="34" charset="-122"/>
                <a:sym typeface="+mn-ea"/>
              </a:rPr>
              <a:t>  引入基于度量学习和分类学习的</a:t>
            </a:r>
            <a:r>
              <a:rPr lang="en-US" altLang="zh-CN" sz="1500" dirty="0" smtClean="0">
                <a:solidFill>
                  <a:schemeClr val="tx2"/>
                </a:solidFill>
                <a:latin typeface="微软雅黑" panose="020B0503020204020204" pitchFamily="34" charset="-122"/>
                <a:ea typeface="微软雅黑" panose="020B0503020204020204" pitchFamily="34" charset="-122"/>
                <a:sym typeface="+mn-ea"/>
              </a:rPr>
              <a:t>Strong Baseline</a:t>
            </a:r>
            <a:r>
              <a:rPr lang="zh-CN" altLang="en-US" sz="1500" dirty="0" smtClean="0">
                <a:solidFill>
                  <a:schemeClr val="tx2"/>
                </a:solidFill>
                <a:latin typeface="微软雅黑" panose="020B0503020204020204" pitchFamily="34" charset="-122"/>
                <a:ea typeface="微软雅黑" panose="020B0503020204020204" pitchFamily="34" charset="-122"/>
                <a:sym typeface="+mn-ea"/>
              </a:rPr>
              <a:t>框架，利用度量学习来缓解数据类间差异小、类内差异大的问题</a:t>
            </a:r>
            <a:endParaRPr lang="zh-CN" altLang="en-US" sz="1500" dirty="0" smtClean="0">
              <a:solidFill>
                <a:schemeClr val="tx2"/>
              </a:solidFill>
              <a:latin typeface="微软雅黑" panose="020B0503020204020204" pitchFamily="34" charset="-122"/>
              <a:ea typeface="微软雅黑" panose="020B0503020204020204" pitchFamily="34" charset="-122"/>
              <a:sym typeface="+mn-ea"/>
            </a:endParaRPr>
          </a:p>
        </p:txBody>
      </p:sp>
      <p:grpSp>
        <p:nvGrpSpPr>
          <p:cNvPr id="10" name="组合 9"/>
          <p:cNvGrpSpPr/>
          <p:nvPr/>
        </p:nvGrpSpPr>
        <p:grpSpPr>
          <a:xfrm>
            <a:off x="762635" y="3310890"/>
            <a:ext cx="7495540" cy="2434590"/>
            <a:chOff x="1201" y="6563"/>
            <a:chExt cx="11804" cy="3834"/>
          </a:xfrm>
        </p:grpSpPr>
        <p:pic>
          <p:nvPicPr>
            <p:cNvPr id="3" name="图片 2"/>
            <p:cNvPicPr>
              <a:picLocks noChangeAspect="1"/>
            </p:cNvPicPr>
            <p:nvPr/>
          </p:nvPicPr>
          <p:blipFill>
            <a:blip r:embed="rId2"/>
            <a:stretch>
              <a:fillRect/>
            </a:stretch>
          </p:blipFill>
          <p:spPr>
            <a:xfrm>
              <a:off x="7893" y="6563"/>
              <a:ext cx="5113" cy="3835"/>
            </a:xfrm>
            <a:prstGeom prst="rect">
              <a:avLst/>
            </a:prstGeom>
          </p:spPr>
        </p:pic>
        <p:pic>
          <p:nvPicPr>
            <p:cNvPr id="9" name="图片 8"/>
            <p:cNvPicPr>
              <a:picLocks noChangeAspect="1"/>
            </p:cNvPicPr>
            <p:nvPr/>
          </p:nvPicPr>
          <p:blipFill>
            <a:blip r:embed="rId3"/>
            <a:stretch>
              <a:fillRect/>
            </a:stretch>
          </p:blipFill>
          <p:spPr>
            <a:xfrm>
              <a:off x="1201" y="6563"/>
              <a:ext cx="5107" cy="3834"/>
            </a:xfrm>
            <a:prstGeom prst="rect">
              <a:avLst/>
            </a:prstGeom>
          </p:spPr>
        </p:pic>
        <p:sp>
          <p:nvSpPr>
            <p:cNvPr id="32" name="右箭头 31"/>
            <p:cNvSpPr/>
            <p:nvPr/>
          </p:nvSpPr>
          <p:spPr>
            <a:xfrm>
              <a:off x="6457" y="8354"/>
              <a:ext cx="1286" cy="555"/>
            </a:xfrm>
            <a:prstGeom prst="rightArrow">
              <a:avLst/>
            </a:prstGeom>
            <a:solidFill>
              <a:schemeClr val="tx2"/>
            </a:solidFill>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4"/>
          </p:nvPr>
        </p:nvSpPr>
        <p:spPr>
          <a:xfrm>
            <a:off x="6336665" y="3954145"/>
            <a:ext cx="2687320" cy="731520"/>
          </a:xfrm>
        </p:spPr>
        <p:txBody>
          <a:bodyPr/>
          <a:p>
            <a:r>
              <a:rPr lang="zh-CN" altLang="en-US" sz="4800" dirty="0"/>
              <a:t>方法实现</a:t>
            </a:r>
            <a:endParaRPr lang="zh-CN" altLang="en-US" sz="4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5740" y="1344930"/>
            <a:ext cx="7522210" cy="6732270"/>
          </a:xfrm>
          <a:prstGeom prst="rect">
            <a:avLst/>
          </a:prstGeom>
          <a:noFill/>
          <a:ln w="38100">
            <a:solidFill>
              <a:schemeClr val="tx2"/>
            </a:solidFill>
            <a:prstDash val="sysDash"/>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4" name="标题 3"/>
          <p:cNvSpPr txBox="1"/>
          <p:nvPr/>
        </p:nvSpPr>
        <p:spPr>
          <a:xfrm>
            <a:off x="587597" y="265308"/>
            <a:ext cx="10515600" cy="598702"/>
          </a:xfrm>
          <a:prstGeom prst="rect">
            <a:avLst/>
          </a:prstGeom>
        </p:spPr>
        <p:txBody>
          <a:bodyPr/>
          <a:lstStyle>
            <a:lvl1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1pPr>
            <a:lvl2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2pPr>
            <a:lvl3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3pPr>
            <a:lvl4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4pPr>
            <a:lvl5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5pPr>
            <a:lvl6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6pPr>
            <a:lvl7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7pPr>
            <a:lvl8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8pPr>
            <a:lvl9pPr marL="0" marR="0" indent="0" algn="ctr" defTabSz="481965" rtl="0" latinLnBrk="0">
              <a:lnSpc>
                <a:spcPct val="100000"/>
              </a:lnSpc>
              <a:spcBef>
                <a:spcPts val="0"/>
              </a:spcBef>
              <a:spcAft>
                <a:spcPts val="0"/>
              </a:spcAft>
              <a:buClrTx/>
              <a:buSzTx/>
              <a:buFontTx/>
              <a:buNone/>
              <a:defRPr sz="2300" b="0" i="0" u="none" strike="noStrike" cap="none" spc="0" baseline="0">
                <a:ln>
                  <a:noFill/>
                </a:ln>
                <a:solidFill>
                  <a:srgbClr val="000000"/>
                </a:solidFill>
                <a:uFillTx/>
                <a:latin typeface="Calibri"/>
                <a:ea typeface="Calibri"/>
                <a:cs typeface="Calibri"/>
                <a:sym typeface="Calibri"/>
              </a:defRPr>
            </a:lvl9pPr>
          </a:lstStyle>
          <a:p>
            <a:pPr algn="l" hangingPunct="1"/>
            <a:r>
              <a:rPr lang="zh-CN" altLang="en-US" sz="3600" dirty="0" smtClean="0">
                <a:solidFill>
                  <a:srgbClr val="FFFFFF"/>
                </a:solidFill>
              </a:rPr>
              <a:t>数据预处理</a:t>
            </a:r>
            <a:endParaRPr lang="zh-CN" altLang="en-US" sz="3600" dirty="0" smtClean="0">
              <a:solidFill>
                <a:srgbClr val="FFFFFF"/>
              </a:solidFill>
            </a:endParaRPr>
          </a:p>
        </p:txBody>
      </p:sp>
      <p:sp>
        <p:nvSpPr>
          <p:cNvPr id="7" name="文本框 6"/>
          <p:cNvSpPr txBox="1"/>
          <p:nvPr/>
        </p:nvSpPr>
        <p:spPr>
          <a:xfrm>
            <a:off x="205740" y="1212215"/>
            <a:ext cx="7522210" cy="1891665"/>
          </a:xfrm>
          <a:prstGeom prst="rect">
            <a:avLst/>
          </a:prstGeom>
          <a:noFill/>
        </p:spPr>
        <p:txBody>
          <a:bodyPr wrap="square" rtlCol="0" anchor="t">
            <a:spAutoFit/>
          </a:bodyPr>
          <a:p>
            <a:pPr marL="0" marR="0" indent="0" algn="l" defTabSz="914400" rtl="0" eaLnBrk="1" fontAlgn="auto" latinLnBrk="0" hangingPunct="1">
              <a:lnSpc>
                <a:spcPct val="180000"/>
              </a:lnSpc>
              <a:spcBef>
                <a:spcPts val="0"/>
              </a:spcBef>
              <a:spcAft>
                <a:spcPts val="0"/>
              </a:spcAft>
              <a:buClrTx/>
              <a:buSzTx/>
              <a:buFont typeface="Wingdings" panose="05000000000000000000" charset="0"/>
              <a:buNone/>
            </a:pPr>
            <a:r>
              <a:rPr kumimoji="0" lang="en-US" altLang="zh-CN"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W</a:t>
            </a: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eakly </a:t>
            </a:r>
            <a:r>
              <a:rPr kumimoji="0" lang="en-US" altLang="zh-CN"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S</a:t>
            </a: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upervised </a:t>
            </a:r>
            <a:r>
              <a:rPr kumimoji="0" lang="en-US" altLang="zh-CN"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C</a:t>
            </a: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rop </a:t>
            </a:r>
            <a:r>
              <a:rPr kumimoji="0" lang="en-US" altLang="zh-CN"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a:t>
            </a:r>
            <a:r>
              <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ugmentation</a:t>
            </a:r>
            <a:endParaRPr kumimoji="0" lang="zh-CN" altLang="en-US"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80000"/>
              </a:lnSpc>
              <a:spcBef>
                <a:spcPts val="0"/>
              </a:spcBef>
              <a:spcAft>
                <a:spcPts val="0"/>
              </a:spcAft>
              <a:buClrTx/>
              <a:buSzTx/>
              <a:buFont typeface="+mj-ea"/>
              <a:buAutoNum type="circleNumDbPlai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利用原图和</a:t>
            </a: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ID</a:t>
            </a: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标签训练初始检索模型</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80000"/>
              </a:lnSpc>
              <a:spcBef>
                <a:spcPts val="0"/>
              </a:spcBef>
              <a:spcAft>
                <a:spcPts val="0"/>
              </a:spcAft>
              <a:buClrTx/>
              <a:buSzTx/>
              <a:buFont typeface="+mj-ea"/>
              <a:buAutoNum type="circleNumDbPlai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利用初始模型得到图片特征图，将特征图所有通道权重累加得到热力响应图</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342900" marR="0" lvl="0" indent="-342900" algn="l" defTabSz="914400" rtl="0" eaLnBrk="1" fontAlgn="auto" latinLnBrk="0" hangingPunct="1">
              <a:lnSpc>
                <a:spcPct val="180000"/>
              </a:lnSpc>
              <a:spcBef>
                <a:spcPts val="0"/>
              </a:spcBef>
              <a:spcAft>
                <a:spcPts val="0"/>
              </a:spcAft>
              <a:buClrTx/>
              <a:buSzTx/>
              <a:buFont typeface="+mj-ea"/>
              <a:buAutoNum type="circleNumDbPlain"/>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根据阈值和热力图产生检测框，将激活值较大的前景从原图中剪切出来</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组合 28"/>
          <p:cNvGrpSpPr/>
          <p:nvPr/>
        </p:nvGrpSpPr>
        <p:grpSpPr>
          <a:xfrm rot="0">
            <a:off x="5021580" y="3378200"/>
            <a:ext cx="2319020" cy="2106295"/>
            <a:chOff x="366" y="4908"/>
            <a:chExt cx="3640" cy="3588"/>
          </a:xfrm>
        </p:grpSpPr>
        <p:pic>
          <p:nvPicPr>
            <p:cNvPr id="8" name="图片 7" descr="81Y3T5OF2GDNLEBI"/>
            <p:cNvPicPr>
              <a:picLocks noChangeAspect="1"/>
            </p:cNvPicPr>
            <p:nvPr/>
          </p:nvPicPr>
          <p:blipFill>
            <a:blip r:embed="rId1"/>
            <a:stretch>
              <a:fillRect/>
            </a:stretch>
          </p:blipFill>
          <p:spPr>
            <a:xfrm>
              <a:off x="443" y="4908"/>
              <a:ext cx="977" cy="1740"/>
            </a:xfrm>
            <a:prstGeom prst="rect">
              <a:avLst/>
            </a:prstGeom>
          </p:spPr>
        </p:pic>
        <p:pic>
          <p:nvPicPr>
            <p:cNvPr id="15" name="图片 14" descr="WZCD2EPIAU0J4583"/>
            <p:cNvPicPr>
              <a:picLocks noChangeAspect="1"/>
            </p:cNvPicPr>
            <p:nvPr/>
          </p:nvPicPr>
          <p:blipFill>
            <a:blip r:embed="rId2"/>
            <a:stretch>
              <a:fillRect/>
            </a:stretch>
          </p:blipFill>
          <p:spPr>
            <a:xfrm>
              <a:off x="366" y="6924"/>
              <a:ext cx="1152" cy="1537"/>
            </a:xfrm>
            <a:prstGeom prst="rect">
              <a:avLst/>
            </a:prstGeom>
          </p:spPr>
        </p:pic>
        <p:grpSp>
          <p:nvGrpSpPr>
            <p:cNvPr id="28" name="组合 27"/>
            <p:cNvGrpSpPr/>
            <p:nvPr/>
          </p:nvGrpSpPr>
          <p:grpSpPr>
            <a:xfrm>
              <a:off x="1517" y="4908"/>
              <a:ext cx="2489" cy="3588"/>
              <a:chOff x="1517" y="4908"/>
              <a:chExt cx="2489" cy="3588"/>
            </a:xfrm>
          </p:grpSpPr>
          <p:pic>
            <p:nvPicPr>
              <p:cNvPr id="9" name="图片 8" descr="81Y3T5OF2GDNLEBI"/>
              <p:cNvPicPr>
                <a:picLocks noChangeAspect="1"/>
              </p:cNvPicPr>
              <p:nvPr/>
            </p:nvPicPr>
            <p:blipFill>
              <a:blip r:embed="rId3"/>
              <a:stretch>
                <a:fillRect/>
              </a:stretch>
            </p:blipFill>
            <p:spPr>
              <a:xfrm>
                <a:off x="2683" y="4908"/>
                <a:ext cx="760" cy="1740"/>
              </a:xfrm>
              <a:prstGeom prst="rect">
                <a:avLst/>
              </a:prstGeom>
            </p:spPr>
          </p:pic>
          <p:sp>
            <p:nvSpPr>
              <p:cNvPr id="12" name="右箭头 11"/>
              <p:cNvSpPr/>
              <p:nvPr/>
            </p:nvSpPr>
            <p:spPr>
              <a:xfrm>
                <a:off x="1618" y="5732"/>
                <a:ext cx="868" cy="31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500">
                  <a:solidFill>
                    <a:schemeClr val="tx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517" y="5016"/>
                <a:ext cx="1068" cy="863"/>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crop</a:t>
                </a:r>
                <a:endPar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pic>
            <p:nvPicPr>
              <p:cNvPr id="24" name="图片 23" descr="WZCD2EPIAU0J4583"/>
              <p:cNvPicPr>
                <a:picLocks noChangeAspect="1"/>
              </p:cNvPicPr>
              <p:nvPr/>
            </p:nvPicPr>
            <p:blipFill>
              <a:blip r:embed="rId4"/>
              <a:stretch>
                <a:fillRect/>
              </a:stretch>
            </p:blipFill>
            <p:spPr>
              <a:xfrm>
                <a:off x="2683" y="6816"/>
                <a:ext cx="1323" cy="1680"/>
              </a:xfrm>
              <a:prstGeom prst="rect">
                <a:avLst/>
              </a:prstGeom>
            </p:spPr>
          </p:pic>
          <p:sp>
            <p:nvSpPr>
              <p:cNvPr id="25" name="右箭头 24"/>
              <p:cNvSpPr/>
              <p:nvPr/>
            </p:nvSpPr>
            <p:spPr>
              <a:xfrm>
                <a:off x="1718" y="7746"/>
                <a:ext cx="868" cy="31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500">
                  <a:solidFill>
                    <a:schemeClr val="tx2"/>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1575" y="7034"/>
                <a:ext cx="1068" cy="863"/>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crop</a:t>
                </a:r>
                <a:endPar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grpSp>
      </p:grpSp>
      <p:grpSp>
        <p:nvGrpSpPr>
          <p:cNvPr id="32" name="组合 31"/>
          <p:cNvGrpSpPr/>
          <p:nvPr/>
        </p:nvGrpSpPr>
        <p:grpSpPr>
          <a:xfrm>
            <a:off x="4993005" y="5643880"/>
            <a:ext cx="2287905" cy="2100580"/>
            <a:chOff x="16956" y="8687"/>
            <a:chExt cx="2403" cy="2929"/>
          </a:xfrm>
        </p:grpSpPr>
        <p:pic>
          <p:nvPicPr>
            <p:cNvPr id="30" name="图片 29" descr="GR6TY4I3ENA8FOUX"/>
            <p:cNvPicPr>
              <a:picLocks noChangeAspect="1"/>
            </p:cNvPicPr>
            <p:nvPr/>
          </p:nvPicPr>
          <p:blipFill>
            <a:blip r:embed="rId5"/>
            <a:stretch>
              <a:fillRect/>
            </a:stretch>
          </p:blipFill>
          <p:spPr>
            <a:xfrm>
              <a:off x="16956" y="8898"/>
              <a:ext cx="797" cy="1063"/>
            </a:xfrm>
            <a:prstGeom prst="rect">
              <a:avLst/>
            </a:prstGeom>
          </p:spPr>
        </p:pic>
        <p:pic>
          <p:nvPicPr>
            <p:cNvPr id="31" name="图片 30" descr="GR6TY4I3ENA8FOUX"/>
            <p:cNvPicPr>
              <a:picLocks noChangeAspect="1"/>
            </p:cNvPicPr>
            <p:nvPr/>
          </p:nvPicPr>
          <p:blipFill>
            <a:blip r:embed="rId6"/>
            <a:stretch>
              <a:fillRect/>
            </a:stretch>
          </p:blipFill>
          <p:spPr>
            <a:xfrm>
              <a:off x="18667" y="8854"/>
              <a:ext cx="625" cy="1223"/>
            </a:xfrm>
            <a:prstGeom prst="rect">
              <a:avLst/>
            </a:prstGeom>
          </p:spPr>
        </p:pic>
        <p:sp>
          <p:nvSpPr>
            <p:cNvPr id="33" name="右箭头 32"/>
            <p:cNvSpPr/>
            <p:nvPr/>
          </p:nvSpPr>
          <p:spPr>
            <a:xfrm>
              <a:off x="17867" y="9321"/>
              <a:ext cx="687" cy="269"/>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500">
                <a:solidFill>
                  <a:schemeClr val="tx2"/>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7604" y="8687"/>
              <a:ext cx="1214" cy="707"/>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crop</a:t>
              </a:r>
              <a:endPar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pic>
          <p:nvPicPr>
            <p:cNvPr id="36" name="图片 35" descr="FEV37I8RUW6AOZC4"/>
            <p:cNvPicPr>
              <a:picLocks noChangeAspect="1"/>
            </p:cNvPicPr>
            <p:nvPr/>
          </p:nvPicPr>
          <p:blipFill>
            <a:blip r:embed="rId7"/>
            <a:stretch>
              <a:fillRect/>
            </a:stretch>
          </p:blipFill>
          <p:spPr>
            <a:xfrm>
              <a:off x="16956" y="10564"/>
              <a:ext cx="788" cy="1052"/>
            </a:xfrm>
            <a:prstGeom prst="rect">
              <a:avLst/>
            </a:prstGeom>
          </p:spPr>
        </p:pic>
        <p:pic>
          <p:nvPicPr>
            <p:cNvPr id="37" name="图片 36" descr="FEV37I8RUW6AOZC4"/>
            <p:cNvPicPr>
              <a:picLocks noChangeAspect="1"/>
            </p:cNvPicPr>
            <p:nvPr/>
          </p:nvPicPr>
          <p:blipFill>
            <a:blip r:embed="rId8"/>
            <a:stretch>
              <a:fillRect/>
            </a:stretch>
          </p:blipFill>
          <p:spPr>
            <a:xfrm>
              <a:off x="18601" y="10549"/>
              <a:ext cx="758" cy="1030"/>
            </a:xfrm>
            <a:prstGeom prst="rect">
              <a:avLst/>
            </a:prstGeom>
          </p:spPr>
        </p:pic>
        <p:sp>
          <p:nvSpPr>
            <p:cNvPr id="38" name="右箭头 37"/>
            <p:cNvSpPr/>
            <p:nvPr/>
          </p:nvSpPr>
          <p:spPr>
            <a:xfrm>
              <a:off x="17902" y="11111"/>
              <a:ext cx="687" cy="269"/>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500">
                <a:solidFill>
                  <a:schemeClr val="tx2"/>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7548" y="10479"/>
              <a:ext cx="1325" cy="707"/>
            </a:xfrm>
            <a:prstGeom prst="rect">
              <a:avLst/>
            </a:prstGeom>
            <a:noFill/>
          </p:spPr>
          <p:txBody>
            <a:bodyPr wrap="square" rtlCol="0">
              <a:spAutoFit/>
            </a:bodyPr>
            <a:p>
              <a:pPr marL="0" marR="0" indent="0" algn="ctr" defTabSz="914400" rtl="0" eaLnBrk="1" fontAlgn="auto" latinLnBrk="0" hangingPunct="1">
                <a:lnSpc>
                  <a:spcPct val="180000"/>
                </a:lnSpc>
                <a:spcBef>
                  <a:spcPts val="0"/>
                </a:spcBef>
                <a:spcAft>
                  <a:spcPts val="0"/>
                </a:spcAft>
                <a:buClrTx/>
                <a:buSzTx/>
                <a:buFontTx/>
                <a:buNone/>
              </a:pPr>
              <a:r>
                <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crop</a:t>
              </a:r>
              <a:endParaRPr kumimoji="0" lang="en-US" altLang="zh-CN" sz="1500" b="1"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grpSp>
      <p:sp>
        <p:nvSpPr>
          <p:cNvPr id="41" name="文本框 40"/>
          <p:cNvSpPr txBox="1"/>
          <p:nvPr/>
        </p:nvSpPr>
        <p:spPr>
          <a:xfrm>
            <a:off x="8069580" y="1156970"/>
            <a:ext cx="2912745" cy="645160"/>
          </a:xfrm>
          <a:prstGeom prst="rect">
            <a:avLst/>
          </a:prstGeom>
          <a:noFill/>
        </p:spPr>
        <p:txBody>
          <a:bodyPr wrap="square" rtlCol="0">
            <a:spAutoFit/>
          </a:bodyPr>
          <a:p>
            <a:pPr marL="0" marR="0" indent="0" algn="l" defTabSz="914400" rtl="0" eaLnBrk="1" fontAlgn="auto" latinLnBrk="0" hangingPunct="1">
              <a:lnSpc>
                <a:spcPct val="180000"/>
              </a:lnSpc>
              <a:spcBef>
                <a:spcPts val="0"/>
              </a:spcBef>
              <a:spcAft>
                <a:spcPts val="0"/>
              </a:spcAft>
              <a:buClrTx/>
              <a:buSzTx/>
              <a:buFontTx/>
              <a:buNone/>
            </a:pPr>
            <a:r>
              <a:rPr kumimoji="0" lang="en-US" altLang="zh-CN"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Random Erasing</a:t>
            </a:r>
            <a:endParaRPr kumimoji="0" lang="en-US" altLang="zh-CN" sz="20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pic>
        <p:nvPicPr>
          <p:cNvPr id="16" name="图片 15" descr="AHZLYUK2SND930TC_副本"/>
          <p:cNvPicPr>
            <a:picLocks noChangeAspect="1"/>
          </p:cNvPicPr>
          <p:nvPr/>
        </p:nvPicPr>
        <p:blipFill>
          <a:blip r:embed="rId9"/>
          <a:stretch>
            <a:fillRect/>
          </a:stretch>
        </p:blipFill>
        <p:spPr>
          <a:xfrm>
            <a:off x="12602845" y="2532380"/>
            <a:ext cx="897255" cy="1315720"/>
          </a:xfrm>
          <a:prstGeom prst="rect">
            <a:avLst/>
          </a:prstGeom>
        </p:spPr>
      </p:pic>
      <p:pic>
        <p:nvPicPr>
          <p:cNvPr id="17" name="图片 16" descr="IDJ98Z52AB1NXFCP_副本"/>
          <p:cNvPicPr>
            <a:picLocks noChangeAspect="1"/>
          </p:cNvPicPr>
          <p:nvPr/>
        </p:nvPicPr>
        <p:blipFill>
          <a:blip r:embed="rId10"/>
          <a:stretch>
            <a:fillRect/>
          </a:stretch>
        </p:blipFill>
        <p:spPr>
          <a:xfrm>
            <a:off x="8281670" y="2545715"/>
            <a:ext cx="901065" cy="1320800"/>
          </a:xfrm>
          <a:prstGeom prst="rect">
            <a:avLst/>
          </a:prstGeom>
        </p:spPr>
      </p:pic>
      <p:pic>
        <p:nvPicPr>
          <p:cNvPr id="18" name="图片 17" descr="OW6Y7UG2C91IVFRX_副本"/>
          <p:cNvPicPr>
            <a:picLocks noChangeAspect="1"/>
          </p:cNvPicPr>
          <p:nvPr/>
        </p:nvPicPr>
        <p:blipFill>
          <a:blip r:embed="rId11"/>
          <a:stretch>
            <a:fillRect/>
          </a:stretch>
        </p:blipFill>
        <p:spPr>
          <a:xfrm>
            <a:off x="11166475" y="2546350"/>
            <a:ext cx="894715" cy="1311910"/>
          </a:xfrm>
          <a:prstGeom prst="rect">
            <a:avLst/>
          </a:prstGeom>
        </p:spPr>
      </p:pic>
      <p:pic>
        <p:nvPicPr>
          <p:cNvPr id="19" name="图片 18" descr="9EKHYLOBI1Z4SJGW_副本"/>
          <p:cNvPicPr>
            <a:picLocks noChangeAspect="1"/>
          </p:cNvPicPr>
          <p:nvPr/>
        </p:nvPicPr>
        <p:blipFill>
          <a:blip r:embed="rId12"/>
          <a:stretch>
            <a:fillRect/>
          </a:stretch>
        </p:blipFill>
        <p:spPr>
          <a:xfrm>
            <a:off x="9724390" y="2545715"/>
            <a:ext cx="900430" cy="1287780"/>
          </a:xfrm>
          <a:prstGeom prst="rect">
            <a:avLst/>
          </a:prstGeom>
        </p:spPr>
      </p:pic>
      <p:sp>
        <p:nvSpPr>
          <p:cNvPr id="20" name="文本框 19"/>
          <p:cNvSpPr txBox="1"/>
          <p:nvPr/>
        </p:nvSpPr>
        <p:spPr>
          <a:xfrm>
            <a:off x="8281670" y="1712595"/>
            <a:ext cx="6760845" cy="691515"/>
          </a:xfrm>
          <a:prstGeom prst="rect">
            <a:avLst/>
          </a:prstGeom>
          <a:noFill/>
        </p:spPr>
        <p:txBody>
          <a:bodyPr wrap="square" rtlCol="0">
            <a:spAutoFit/>
          </a:bodyPr>
          <a:p>
            <a:pPr marL="0" marR="0" indent="0" algn="l" defTabSz="914400" rtl="0" eaLnBrk="1" fontAlgn="auto" latinLnBrk="0" hangingPunct="1">
              <a:lnSpc>
                <a:spcPct val="130000"/>
              </a:lnSpc>
              <a:spcBef>
                <a:spcPts val="0"/>
              </a:spcBef>
              <a:spcAft>
                <a:spcPts val="0"/>
              </a:spcAft>
              <a:buClrTx/>
              <a:buSzTx/>
              <a:buFontTx/>
              <a:buNone/>
            </a:pPr>
            <a:r>
              <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rPr>
              <a:t>将图片某块区域进行随机的擦除，用平均值代替，提高模型鲁棒性，降低过拟合风险</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Cambria" panose="02040503050406030204" charset="0"/>
            </a:endParaRPr>
          </a:p>
        </p:txBody>
      </p:sp>
      <p:sp>
        <p:nvSpPr>
          <p:cNvPr id="21" name="矩形 20"/>
          <p:cNvSpPr/>
          <p:nvPr/>
        </p:nvSpPr>
        <p:spPr>
          <a:xfrm>
            <a:off x="8025130" y="1341755"/>
            <a:ext cx="7112000" cy="2667635"/>
          </a:xfrm>
          <a:prstGeom prst="rect">
            <a:avLst/>
          </a:prstGeom>
          <a:noFill/>
          <a:ln w="38100">
            <a:solidFill>
              <a:schemeClr val="tx2"/>
            </a:solidFill>
            <a:prstDash val="sysDash"/>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pic>
        <p:nvPicPr>
          <p:cNvPr id="22" name="图片 21" descr="S6YZ3LK94MH0RJGE_副本"/>
          <p:cNvPicPr>
            <a:picLocks noChangeAspect="1"/>
          </p:cNvPicPr>
          <p:nvPr/>
        </p:nvPicPr>
        <p:blipFill>
          <a:blip r:embed="rId13"/>
          <a:stretch>
            <a:fillRect/>
          </a:stretch>
        </p:blipFill>
        <p:spPr>
          <a:xfrm>
            <a:off x="14041755" y="2532380"/>
            <a:ext cx="887730" cy="1287145"/>
          </a:xfrm>
          <a:prstGeom prst="rect">
            <a:avLst/>
          </a:prstGeom>
        </p:spPr>
      </p:pic>
      <p:sp>
        <p:nvSpPr>
          <p:cNvPr id="34" name="矩形 33"/>
          <p:cNvSpPr/>
          <p:nvPr/>
        </p:nvSpPr>
        <p:spPr>
          <a:xfrm>
            <a:off x="8025130" y="4312285"/>
            <a:ext cx="7112000" cy="3764915"/>
          </a:xfrm>
          <a:prstGeom prst="rect">
            <a:avLst/>
          </a:prstGeom>
          <a:noFill/>
          <a:ln w="38100">
            <a:solidFill>
              <a:schemeClr val="tx2"/>
            </a:solidFill>
            <a:prstDash val="sysDash"/>
          </a:ln>
          <a:extLst>
            <a:ext uri="{909E8E84-426E-40DD-AFC4-6F175D3DCCD1}">
              <a14:hiddenFill xmlns:a14="http://schemas.microsoft.com/office/drawing/2010/main">
                <a:solidFill>
                  <a:srgbClr val="EA002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panose="020B0503020204020204" pitchFamily="34" charset="-122"/>
              <a:ea typeface="微软雅黑" panose="020B0503020204020204" pitchFamily="34" charset="-122"/>
            </a:endParaRPr>
          </a:p>
        </p:txBody>
      </p:sp>
      <p:sp>
        <p:nvSpPr>
          <p:cNvPr id="47" name="文本框 46"/>
          <p:cNvSpPr txBox="1"/>
          <p:nvPr/>
        </p:nvSpPr>
        <p:spPr>
          <a:xfrm>
            <a:off x="8139430" y="4285615"/>
            <a:ext cx="3771900" cy="532130"/>
          </a:xfrm>
          <a:prstGeom prst="rect">
            <a:avLst/>
          </a:prstGeom>
          <a:noFill/>
        </p:spPr>
        <p:txBody>
          <a:bodyPr wrap="square" rtlCol="0">
            <a:spAutoFit/>
          </a:bodyPr>
          <a:p>
            <a:pPr algn="l">
              <a:lnSpc>
                <a:spcPts val="3440"/>
              </a:lnSpc>
            </a:pPr>
            <a:r>
              <a:rPr lang="zh-CN" altLang="en-US" sz="2000" dirty="0" smtClean="0">
                <a:solidFill>
                  <a:schemeClr val="tx2"/>
                </a:solidFill>
                <a:latin typeface="微软雅黑" panose="020B0503020204020204" pitchFamily="34" charset="-122"/>
                <a:ea typeface="微软雅黑" panose="020B0503020204020204" pitchFamily="34" charset="-122"/>
              </a:rPr>
              <a:t>其它</a:t>
            </a:r>
            <a:endParaRPr lang="zh-CN" altLang="en-US" sz="2000" dirty="0" smtClean="0">
              <a:solidFill>
                <a:schemeClr val="tx2"/>
              </a:solidFill>
              <a:latin typeface="微软雅黑" panose="020B0503020204020204" pitchFamily="34" charset="-122"/>
              <a:ea typeface="微软雅黑" panose="020B0503020204020204" pitchFamily="34" charset="-122"/>
            </a:endParaRPr>
          </a:p>
        </p:txBody>
      </p:sp>
      <p:sp>
        <p:nvSpPr>
          <p:cNvPr id="48" name="文本框 47"/>
          <p:cNvSpPr txBox="1"/>
          <p:nvPr/>
        </p:nvSpPr>
        <p:spPr>
          <a:xfrm>
            <a:off x="8215630" y="4719320"/>
            <a:ext cx="6826885" cy="3441065"/>
          </a:xfrm>
          <a:prstGeom prst="rect">
            <a:avLst/>
          </a:prstGeom>
          <a:noFill/>
        </p:spPr>
        <p:txBody>
          <a:bodyPr wrap="square" rtlCol="0">
            <a:spAutoFit/>
          </a:bodyPr>
          <a:p>
            <a:pPr marL="285750" marR="0" indent="-285750" algn="l" defTabSz="914400" rtl="0" eaLnBrk="1" fontAlgn="auto" latinLnBrk="0" hangingPunct="1">
              <a:lnSpc>
                <a:spcPct val="180000"/>
              </a:lnSpc>
              <a:spcBef>
                <a:spcPts val="0"/>
              </a:spcBef>
              <a:spcAft>
                <a:spcPts val="0"/>
              </a:spcAft>
              <a:buClrTx/>
              <a:buSzTx/>
              <a:buFont typeface="Wingdings" panose="05000000000000000000" charset="0"/>
              <a:buChar char="n"/>
            </a:pP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Pad</a:t>
            </a:r>
            <a:endPar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marR="0" indent="-285750" algn="l" defTabSz="914400" rtl="0" eaLnBrk="1" fontAlgn="auto" latinLnBrk="0" hangingPunct="1">
              <a:lnSpc>
                <a:spcPct val="180000"/>
              </a:lnSpc>
              <a:spcBef>
                <a:spcPts val="0"/>
              </a:spcBef>
              <a:spcAft>
                <a:spcPts val="0"/>
              </a:spcAft>
              <a:buClrTx/>
              <a:buSzTx/>
              <a:buFont typeface="Wingdings" panose="05000000000000000000" charset="0"/>
              <a:buChar char="n"/>
            </a:pPr>
            <a:r>
              <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Normalize</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80000"/>
              </a:lnSpc>
              <a:spcBef>
                <a:spcPts val="0"/>
              </a:spcBef>
              <a:spcAft>
                <a:spcPts val="0"/>
              </a:spcAft>
              <a:buClrTx/>
              <a:buSzTx/>
              <a:buFont typeface="Wingdings" panose="05000000000000000000" charset="0"/>
              <a:buChar char="n"/>
            </a:pP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RandomCrop</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80000"/>
              </a:lnSpc>
              <a:spcBef>
                <a:spcPts val="0"/>
              </a:spcBef>
              <a:spcAft>
                <a:spcPts val="0"/>
              </a:spcAft>
              <a:buClrTx/>
              <a:buSzTx/>
              <a:buFont typeface="Wingdings" panose="05000000000000000000" charset="0"/>
              <a:buChar char="n"/>
            </a:pP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Random Choice</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Rotation0</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90</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180</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270</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285750" marR="0" indent="-285750" algn="l" defTabSz="914400" rtl="0" eaLnBrk="1" fontAlgn="auto" latinLnBrk="0" hangingPunct="1">
              <a:lnSpc>
                <a:spcPct val="180000"/>
              </a:lnSpc>
              <a:spcBef>
                <a:spcPts val="0"/>
              </a:spcBef>
              <a:spcAft>
                <a:spcPts val="0"/>
              </a:spcAft>
              <a:buClrTx/>
              <a:buSzTx/>
              <a:buFont typeface="Wingdings" panose="05000000000000000000" charset="0"/>
              <a:buChar char="n"/>
            </a:pP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Random Choice</a:t>
            </a:r>
            <a:r>
              <a:rPr lang="zh-CN" altLang="en-US"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auto" latinLnBrk="0" hangingPunct="1">
              <a:lnSpc>
                <a:spcPct val="180000"/>
              </a:lnSpc>
              <a:spcBef>
                <a:spcPts val="0"/>
              </a:spcBef>
              <a:spcAft>
                <a:spcPts val="0"/>
              </a:spcAft>
              <a:buClrTx/>
              <a:buSzTx/>
              <a:buFont typeface="Wingdings" panose="05000000000000000000" charset="0"/>
              <a:buChar char="u"/>
            </a:pP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RandomHorizontalFlip</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42950" marR="0" lvl="1" indent="-285750" algn="l" defTabSz="914400" rtl="0" eaLnBrk="1" fontAlgn="auto" latinLnBrk="0" hangingPunct="1">
              <a:lnSpc>
                <a:spcPct val="180000"/>
              </a:lnSpc>
              <a:spcBef>
                <a:spcPts val="0"/>
              </a:spcBef>
              <a:spcAft>
                <a:spcPts val="0"/>
              </a:spcAft>
              <a:buClrTx/>
              <a:buSzTx/>
              <a:buFont typeface="Wingdings" panose="05000000000000000000" charset="0"/>
              <a:buChar char="u"/>
            </a:pPr>
            <a:r>
              <a:rPr lang="en-US" altLang="zh-CN" sz="150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RandomVerticalFlip</a:t>
            </a:r>
            <a:endParaRPr kumimoji="0" lang="en-US" altLang="zh-CN" sz="1500" i="0" u="none" strike="noStrike" kern="120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algn="l">
              <a:lnSpc>
                <a:spcPts val="3440"/>
              </a:lnSpc>
            </a:pPr>
            <a:endParaRPr kumimoji="0" lang="en-US" altLang="zh-CN" sz="1500" i="0" u="none" strike="noStrike" kern="1200" cap="none" spc="0" normalizeH="0" baseline="0" noProof="0" dirty="0" smtClean="0">
              <a:ln>
                <a:noFill/>
              </a:ln>
              <a:solidFill>
                <a:schemeClr val="tx2"/>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9" name="图片 48" descr="绘图2"/>
          <p:cNvPicPr>
            <a:picLocks noChangeAspect="1"/>
          </p:cNvPicPr>
          <p:nvPr/>
        </p:nvPicPr>
        <p:blipFill>
          <a:blip r:embed="rId14"/>
          <a:stretch>
            <a:fillRect/>
          </a:stretch>
        </p:blipFill>
        <p:spPr>
          <a:xfrm>
            <a:off x="428625" y="3371215"/>
            <a:ext cx="4372610" cy="437261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e5fa57c8-a9b6-4087-bb81-aea8844286e5}"/>
  <p:tag name="TABLE_EMPHASIZE_COLOR" val="8684935"/>
  <p:tag name="TABLE_SKINIDX" val="0"/>
  <p:tag name="TABLE_COLORIDX" val="l"/>
</p:tagLst>
</file>

<file path=ppt/tags/tag10.xml><?xml version="1.0" encoding="utf-8"?>
<p:tagLst xmlns:p="http://schemas.openxmlformats.org/presentationml/2006/main">
  <p:tag name="KSO_WM_UNIT_TABLE_BEAUTIFY" val="smartTable{72d00b5a-a594-491c-b95a-6fb28a0cf964}"/>
</p:tagLst>
</file>

<file path=ppt/tags/tag2.xml><?xml version="1.0" encoding="utf-8"?>
<p:tagLst xmlns:p="http://schemas.openxmlformats.org/presentationml/2006/main">
  <p:tag name="KSO_WM_UNIT_TABLE_BEAUTIFY" val="smartTable{72d00b5a-a594-491c-b95a-6fb28a0cf964}"/>
</p:tagLst>
</file>

<file path=ppt/tags/tag3.xml><?xml version="1.0" encoding="utf-8"?>
<p:tagLst xmlns:p="http://schemas.openxmlformats.org/presentationml/2006/main">
  <p:tag name="KSO_WM_UNIT_TABLE_BEAUTIFY" val="smartTable{72d00b5a-a594-491c-b95a-6fb28a0cf964}"/>
</p:tagLst>
</file>

<file path=ppt/tags/tag4.xml><?xml version="1.0" encoding="utf-8"?>
<p:tagLst xmlns:p="http://schemas.openxmlformats.org/presentationml/2006/main">
  <p:tag name="KSO_WM_UNIT_TABLE_BEAUTIFY" val="smartTable{72d00b5a-a594-491c-b95a-6fb28a0cf964}"/>
</p:tagLst>
</file>

<file path=ppt/tags/tag5.xml><?xml version="1.0" encoding="utf-8"?>
<p:tagLst xmlns:p="http://schemas.openxmlformats.org/presentationml/2006/main">
  <p:tag name="KSO_WM_UNIT_TABLE_BEAUTIFY" val="smartTable{72d00b5a-a594-491c-b95a-6fb28a0cf964}"/>
</p:tagLst>
</file>

<file path=ppt/tags/tag6.xml><?xml version="1.0" encoding="utf-8"?>
<p:tagLst xmlns:p="http://schemas.openxmlformats.org/presentationml/2006/main">
  <p:tag name="KSO_WM_UNIT_TABLE_BEAUTIFY" val="smartTable{da8d2842-4e41-4dc1-aa8d-32ce195b265e}"/>
</p:tagLst>
</file>

<file path=ppt/tags/tag7.xml><?xml version="1.0" encoding="utf-8"?>
<p:tagLst xmlns:p="http://schemas.openxmlformats.org/presentationml/2006/main">
  <p:tag name="KSO_WM_UNIT_TABLE_BEAUTIFY" val="smartTable{da8d2842-4e41-4dc1-aa8d-32ce195b265e}"/>
</p:tagLst>
</file>

<file path=ppt/tags/tag8.xml><?xml version="1.0" encoding="utf-8"?>
<p:tagLst xmlns:p="http://schemas.openxmlformats.org/presentationml/2006/main">
  <p:tag name="KSO_WM_UNIT_TABLE_BEAUTIFY" val="smartTable{72d00b5a-a594-491c-b95a-6fb28a0cf964}"/>
</p:tagLst>
</file>

<file path=ppt/tags/tag9.xml><?xml version="1.0" encoding="utf-8"?>
<p:tagLst xmlns:p="http://schemas.openxmlformats.org/presentationml/2006/main">
  <p:tag name="KSO_WM_UNIT_TABLE_BEAUTIFY" val="smartTable{72d00b5a-a594-491c-b95a-6fb28a0cf964}"/>
</p:tagLst>
</file>

<file path=ppt/theme/theme1.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nd page">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MWC 19-PPT模板-白底 16比9</Template>
  <TotalTime>0</TotalTime>
  <Words>4750</Words>
  <Application>WPS 演示</Application>
  <PresentationFormat>自定义</PresentationFormat>
  <Paragraphs>404</Paragraphs>
  <Slides>18</Slides>
  <Notes>2</Notes>
  <HiddenSlides>0</HiddenSlides>
  <MMClips>0</MMClips>
  <ScaleCrop>false</ScaleCrop>
  <HeadingPairs>
    <vt:vector size="8" baseType="variant">
      <vt:variant>
        <vt:lpstr>已用的字体</vt:lpstr>
      </vt:variant>
      <vt:variant>
        <vt:i4>20</vt:i4>
      </vt:variant>
      <vt:variant>
        <vt:lpstr>主题</vt:lpstr>
      </vt:variant>
      <vt:variant>
        <vt:i4>5</vt:i4>
      </vt:variant>
      <vt:variant>
        <vt:lpstr>嵌入 OLE 服务器</vt:lpstr>
      </vt:variant>
      <vt:variant>
        <vt:i4>3</vt:i4>
      </vt:variant>
      <vt:variant>
        <vt:lpstr>幻灯片标题</vt:lpstr>
      </vt:variant>
      <vt:variant>
        <vt:i4>18</vt:i4>
      </vt:variant>
    </vt:vector>
  </HeadingPairs>
  <TitlesOfParts>
    <vt:vector size="46" baseType="lpstr">
      <vt:lpstr>Arial</vt:lpstr>
      <vt:lpstr>宋体</vt:lpstr>
      <vt:lpstr>Wingdings</vt:lpstr>
      <vt:lpstr>微软雅黑</vt:lpstr>
      <vt:lpstr>Akkurat Pro</vt:lpstr>
      <vt:lpstr>Bahnschrift</vt:lpstr>
      <vt:lpstr>Calibri</vt:lpstr>
      <vt:lpstr>Century Gothic</vt:lpstr>
      <vt:lpstr>Arial</vt:lpstr>
      <vt:lpstr>Huawei Sans Light</vt:lpstr>
      <vt:lpstr>Huawei Sans Medium</vt:lpstr>
      <vt:lpstr>Cambria</vt:lpstr>
      <vt:lpstr>Wingdings</vt:lpstr>
      <vt:lpstr>Arial Unicode MS</vt:lpstr>
      <vt:lpstr>等线</vt:lpstr>
      <vt:lpstr>qtquickcontrols</vt:lpstr>
      <vt:lpstr>Segoe Print</vt:lpstr>
      <vt:lpstr>euex10</vt:lpstr>
      <vt:lpstr>Calibri</vt:lpstr>
      <vt:lpstr>黑体</vt:lpstr>
      <vt:lpstr>5_Chart page</vt:lpstr>
      <vt:lpstr>自定义设计</vt:lpstr>
      <vt:lpstr>2_Chart page</vt:lpstr>
      <vt:lpstr>4_Chart page</vt:lpstr>
      <vt:lpstr>End page</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AutoBVT</dc:creator>
  <cp:lastModifiedBy>孙自若</cp:lastModifiedBy>
  <cp:revision>200</cp:revision>
  <dcterms:created xsi:type="dcterms:W3CDTF">2020-08-01T12:05:00Z</dcterms:created>
  <dcterms:modified xsi:type="dcterms:W3CDTF">2020-11-11T09:08:31Z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(3)9L64+1OjFZxiUysHymvxqw7eEXGsJKjROdRU3UADuFa5aOclwWUWbvYgNEh/NRRlvOfreTSB
HBRjwJQWCE87U/8R0uuU3kX8E5wH+32dlLzKjpRjcbBuM4cSf/WVPHGcQpX4tAqU6Y5oMmis
S8BLRiBJ+qmA7TADUpc0yCgBRdJ9/E+8mK6zGPMSRM3Ju5CK2f50thgXB7c80yiNfPkQPaw3
nI59KpswLvgiiOxxjV</vt:lpwstr>
  </property>
  <property fmtid="{D5CDD505-2E9C-101B-9397-08002B2CF9AE}" pid="3" name="_2015_ms_pID_7253431">
    <vt:lpwstr>R1I54ciZfhDI6mxxTqVIZU38N5md/HPPPq9Sb9SkXIDga49kr1cDbi
zUBNSNak1Shr0F/2IRS1InsCwPL7NOCyZppt1jOGheKBoSGkIhdZtlDitQ0gEl/5Lgjzwulb
1/h+RvdRBzZZm7FizEF2bvplzTswVvBog0UmXAZWYnAEVDahZLkAAxm9R+pVeFj/tY0SC9sr
Kb9uTuvCOGCysxYMqOPZthb+hDt/7HY7IpNV</vt:lpwstr>
  </property>
  <property fmtid="{D5CDD505-2E9C-101B-9397-08002B2CF9AE}" pid="4" name="_2015_ms_pID_7253432">
    <vt:lpwstr>6w==</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1551660958</vt:lpwstr>
  </property>
  <property fmtid="{D5CDD505-2E9C-101B-9397-08002B2CF9AE}" pid="9" name="KSOProductBuildVer">
    <vt:lpwstr>2052-11.1.0.9440</vt:lpwstr>
  </property>
</Properties>
</file>